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24"/>
  </p:notesMasterIdLst>
  <p:sldIdLst>
    <p:sldId id="318"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283" r:id="rId20"/>
    <p:sldId id="284" r:id="rId21"/>
    <p:sldId id="279" r:id="rId22"/>
    <p:sldId id="259" r:id="rId23"/>
  </p:sldIdLst>
  <p:sldSz cx="18288000" cy="13716000"/>
  <p:notesSz cx="6858000" cy="9144000"/>
  <p:defaultText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6"/>
    <a:srgbClr val="09223F"/>
    <a:srgbClr val="F2F2F2"/>
    <a:srgbClr val="DA937E"/>
    <a:srgbClr val="3D4E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77"/>
    <p:restoredTop sz="94500"/>
  </p:normalViewPr>
  <p:slideViewPr>
    <p:cSldViewPr showGuides="1">
      <p:cViewPr varScale="1">
        <p:scale>
          <a:sx n="36" d="100"/>
          <a:sy n="36" d="100"/>
        </p:scale>
        <p:origin x="114" y="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8.xml.rels><?xml version="1.0" encoding="UTF-8" standalone="yes"?>
<Relationships xmlns="http://schemas.openxmlformats.org/package/2006/relationships"><Relationship Id="rId1" Type="http://schemas.openxmlformats.org/officeDocument/2006/relationships/image" Target="../media/image4.png"/></Relationships>
</file>

<file path=ppt/diagrams/_rels/data20.xml.rels><?xml version="1.0" encoding="UTF-8" standalone="yes"?>
<Relationships xmlns="http://schemas.openxmlformats.org/package/2006/relationships"><Relationship Id="rId1" Type="http://schemas.openxmlformats.org/officeDocument/2006/relationships/image" Target="../media/image5.png"/></Relationships>
</file>

<file path=ppt/diagrams/_rels/data22.xml.rels><?xml version="1.0" encoding="UTF-8" standalone="yes"?>
<Relationships xmlns="http://schemas.openxmlformats.org/package/2006/relationships"><Relationship Id="rId1" Type="http://schemas.openxmlformats.org/officeDocument/2006/relationships/image" Target="../media/image6.png"/></Relationships>
</file>

<file path=ppt/diagrams/_rels/data24.xml.rels><?xml version="1.0" encoding="UTF-8" standalone="yes"?>
<Relationships xmlns="http://schemas.openxmlformats.org/package/2006/relationships"><Relationship Id="rId1" Type="http://schemas.openxmlformats.org/officeDocument/2006/relationships/image" Target="../media/image7.png"/></Relationships>
</file>

<file path=ppt/diagrams/_rels/data26.xml.rels><?xml version="1.0" encoding="UTF-8" standalone="yes"?>
<Relationships xmlns="http://schemas.openxmlformats.org/package/2006/relationships"><Relationship Id="rId1" Type="http://schemas.openxmlformats.org/officeDocument/2006/relationships/image" Target="../media/image8.png"/></Relationships>
</file>

<file path=ppt/diagrams/_rels/data28.xml.rels><?xml version="1.0" encoding="UTF-8" standalone="yes"?>
<Relationships xmlns="http://schemas.openxmlformats.org/package/2006/relationships"><Relationship Id="rId1" Type="http://schemas.openxmlformats.org/officeDocument/2006/relationships/image" Target="../media/image9.png"/></Relationships>
</file>

<file path=ppt/diagrams/_rels/data30.xml.rels><?xml version="1.0" encoding="UTF-8" standalone="yes"?>
<Relationships xmlns="http://schemas.openxmlformats.org/package/2006/relationships"><Relationship Id="rId1" Type="http://schemas.openxmlformats.org/officeDocument/2006/relationships/image" Target="../media/image10.png"/></Relationships>
</file>

<file path=ppt/diagrams/_rels/data32.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18.xml.rels><?xml version="1.0" encoding="UTF-8" standalone="yes"?>
<Relationships xmlns="http://schemas.openxmlformats.org/package/2006/relationships"><Relationship Id="rId1" Type="http://schemas.openxmlformats.org/officeDocument/2006/relationships/image" Target="../media/image4.png"/></Relationships>
</file>

<file path=ppt/diagrams/_rels/drawing20.xml.rels><?xml version="1.0" encoding="UTF-8" standalone="yes"?>
<Relationships xmlns="http://schemas.openxmlformats.org/package/2006/relationships"><Relationship Id="rId1" Type="http://schemas.openxmlformats.org/officeDocument/2006/relationships/image" Target="../media/image5.png"/></Relationships>
</file>

<file path=ppt/diagrams/_rels/drawing22.xml.rels><?xml version="1.0" encoding="UTF-8" standalone="yes"?>
<Relationships xmlns="http://schemas.openxmlformats.org/package/2006/relationships"><Relationship Id="rId1" Type="http://schemas.openxmlformats.org/officeDocument/2006/relationships/image" Target="../media/image6.png"/></Relationships>
</file>

<file path=ppt/diagrams/_rels/drawing24.xml.rels><?xml version="1.0" encoding="UTF-8" standalone="yes"?>
<Relationships xmlns="http://schemas.openxmlformats.org/package/2006/relationships"><Relationship Id="rId1" Type="http://schemas.openxmlformats.org/officeDocument/2006/relationships/image" Target="../media/image7.png"/></Relationships>
</file>

<file path=ppt/diagrams/_rels/drawing26.xml.rels><?xml version="1.0" encoding="UTF-8" standalone="yes"?>
<Relationships xmlns="http://schemas.openxmlformats.org/package/2006/relationships"><Relationship Id="rId1" Type="http://schemas.openxmlformats.org/officeDocument/2006/relationships/image" Target="../media/image8.png"/></Relationships>
</file>

<file path=ppt/diagrams/_rels/drawing28.xml.rels><?xml version="1.0" encoding="UTF-8" standalone="yes"?>
<Relationships xmlns="http://schemas.openxmlformats.org/package/2006/relationships"><Relationship Id="rId1" Type="http://schemas.openxmlformats.org/officeDocument/2006/relationships/image" Target="../media/image9.png"/></Relationships>
</file>

<file path=ppt/diagrams/_rels/drawing30.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32.xml.rels><?xml version="1.0" encoding="UTF-8" standalone="yes"?>
<Relationships xmlns="http://schemas.openxmlformats.org/package/2006/relationships"><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u="none" dirty="0" smtClean="0"/>
            <a:t>بمناسبة العيد الوطني الثاني المجيد 18 نوفمبر 1972م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9AC9EC6B-49C4-4239-9EB5-5BEAD4E46B19}" srcId="{667A8F52-8423-421E-944A-71A664EC1285}" destId="{247A0B8E-9055-4CFA-BBCA-CC23089B33C2}" srcOrd="0" destOrd="0" parTransId="{8CD70766-9BCA-42B9-9423-3F0AC4F7E660}" sibTransId="{C31D1BBE-1F79-4E5B-AD7C-8478A837909D}"/>
    <dgm:cxn modelId="{3F24B339-F1E8-4C99-9E4D-91A645A5A3E7}" type="presOf" srcId="{247A0B8E-9055-4CFA-BBCA-CC23089B33C2}" destId="{6D1D9D8F-1D36-4916-9118-D4AFE61C4B7C}" srcOrd="0" destOrd="0" presId="urn:microsoft.com/office/officeart/2005/8/layout/vList2"/>
    <dgm:cxn modelId="{F03CA36B-D082-49F1-97EC-912E2939D672}" type="presOf" srcId="{667A8F52-8423-421E-944A-71A664EC1285}" destId="{602351E1-F808-4422-B73D-61D47D6FF991}" srcOrd="0" destOrd="0" presId="urn:microsoft.com/office/officeart/2005/8/layout/vList2"/>
    <dgm:cxn modelId="{798BC59F-7483-4D8D-95C0-18D85BF05D80}"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OM" b="1" dirty="0" smtClean="0"/>
            <a:t>( </a:t>
          </a:r>
          <a:r>
            <a:rPr lang="ar-SA" b="1" dirty="0" smtClean="0"/>
            <a:t>لقد كان التعليم أهم ما يشغل بالي وأنا أراقب تدهور الأمور من داخل بيتي الصغير في صلالة ورأيت أنه لا بد من توجيه الجهود في الدرجة الأولى إلى نشر التعليم </a:t>
          </a:r>
          <a:r>
            <a:rPr lang="ar-SA" b="1" dirty="0" smtClean="0">
              <a:solidFill>
                <a:schemeClr val="tx2">
                  <a:lumMod val="20000"/>
                  <a:lumOff val="80000"/>
                </a:schemeClr>
              </a:solidFill>
            </a:rPr>
            <a:t>فلما اذن الله بالخلاص من سياسة الباب المغلق، كان لنا جهاد وكان لنا في ميدان التعليم حملة بدأت للوهلة الأولى وكأنها تهافت الظمآن على الماء، أنها فعلاً كانت كذلك ونحن بدورنا أفسحنا المجال لوزارة المعارف وزودناها في إمكانياتنا لتحطيم قيود الجهل. وتعلمون مدى التقدم الذى حققته تلك الوزارة. </a:t>
          </a:r>
          <a:r>
            <a:rPr lang="ar-SA" b="1" dirty="0" smtClean="0"/>
            <a:t>كانت المدارس تفتح دون أي حساب للمتطلبات فالمهم هو التعليم حتى تحت ظل الشجر. ولم يغب عن بالنا تعليم الفتاة وهي نصف المجتمع فكان أن خرجت الفتاة العمانية المتعطشة إلى العلم تحمل حقيبتها وتيمم شطر المدرسة. </a:t>
          </a:r>
          <a:r>
            <a:rPr lang="ar-OM" b="1" dirty="0" smtClean="0"/>
            <a:t>)</a:t>
          </a:r>
          <a:endParaRPr lang="en-US" dirty="0"/>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dgm:pt>
  </dgm:ptLst>
  <dgm:cxnLst>
    <dgm:cxn modelId="{DAB34DC4-63C9-4BE0-8795-88CCC4D05778}" srcId="{5DCDE1EB-7219-4EEC-A4A9-9F0EEA39450A}" destId="{21C952BB-6B3B-44E9-82A6-19AC0877800B}" srcOrd="0" destOrd="0" parTransId="{05BDD347-C2F7-486C-BCD5-78EA20CF5B32}" sibTransId="{2BCB9FCD-319E-42FD-A8B2-A8582AEF32DD}"/>
    <dgm:cxn modelId="{D4FBC34D-9984-4A56-979C-03FA4438684A}" type="presOf" srcId="{21C952BB-6B3B-44E9-82A6-19AC0877800B}" destId="{00F38E37-67C0-4BD4-B017-E69AAAE8D9DC}" srcOrd="0" destOrd="0" presId="urn:microsoft.com/office/officeart/2008/layout/PictureStrips"/>
    <dgm:cxn modelId="{5B6DD3DA-DAAE-424F-A8DE-C3D503271026}" type="presOf" srcId="{5DCDE1EB-7219-4EEC-A4A9-9F0EEA39450A}" destId="{5EF3915F-30E2-444B-AD3E-0DDE476437BB}" srcOrd="0" destOrd="0" presId="urn:microsoft.com/office/officeart/2008/layout/PictureStrips"/>
    <dgm:cxn modelId="{7022A101-90F3-41A7-9032-2B6088F44B19}" type="presParOf" srcId="{5EF3915F-30E2-444B-AD3E-0DDE476437BB}" destId="{76AE639C-9536-4EFE-9FD8-63645CC7343C}" srcOrd="0" destOrd="0" presId="urn:microsoft.com/office/officeart/2008/layout/PictureStrips"/>
    <dgm:cxn modelId="{4A9A4584-F398-44E1-9F85-C0853F1FCE69}" type="presParOf" srcId="{76AE639C-9536-4EFE-9FD8-63645CC7343C}" destId="{00F38E37-67C0-4BD4-B017-E69AAAE8D9DC}" srcOrd="0" destOrd="0" presId="urn:microsoft.com/office/officeart/2008/layout/PictureStrips"/>
    <dgm:cxn modelId="{426C3278-DF1C-41D4-B651-E67643D2BE8E}"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u="none" dirty="0" smtClean="0"/>
            <a:t>بمناسبة العيد الوطني الثاني المجيد 18 نوفمبر 197</a:t>
          </a:r>
          <a:r>
            <a:rPr lang="ar-OM" b="1" u="none" dirty="0" smtClean="0"/>
            <a:t>4</a:t>
          </a:r>
          <a:r>
            <a:rPr lang="ar-SA" b="1" u="none" dirty="0" smtClean="0"/>
            <a:t>م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D6290A8E-56F0-4DDD-BBD7-86AFFA1A0971}"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C04377B8-55C9-409B-97AF-3D52634DFAB2}" type="presOf" srcId="{247A0B8E-9055-4CFA-BBCA-CC23089B33C2}" destId="{6D1D9D8F-1D36-4916-9118-D4AFE61C4B7C}" srcOrd="0" destOrd="0" presId="urn:microsoft.com/office/officeart/2005/8/layout/vList2"/>
    <dgm:cxn modelId="{6EF9436C-500C-415F-B2E0-BD80D7F43359}"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solidFill>
              <a:effectLst/>
              <a:latin typeface="&amp;quot"/>
              <a:ea typeface="Times New Roman"/>
              <a:cs typeface="Times New Roman"/>
            </a:rPr>
            <a:t>فلنقف قليلا، ونلقي نظرة إلى نقطة البداية في يوليو عام 1970 لنرى كيف بدأنا وما هو حالنا اليوم بعد مرور أربع سنوات من نهضتنا المباركة</a:t>
          </a:r>
          <a:r>
            <a:rPr lang="en-US" b="1" dirty="0" smtClean="0">
              <a:solidFill>
                <a:schemeClr val="tx2"/>
              </a:solidFill>
              <a:effectLst/>
              <a:latin typeface="&amp;quot"/>
              <a:ea typeface="Times New Roman"/>
              <a:cs typeface="Times New Roman"/>
            </a:rPr>
            <a:t>.</a:t>
          </a:r>
          <a:endParaRPr lang="en-US" dirty="0" smtClean="0">
            <a:solidFill>
              <a:schemeClr val="tx2"/>
            </a:solidFill>
            <a:effectLst/>
            <a:latin typeface="Calibri"/>
            <a:ea typeface="Calibri"/>
            <a:cs typeface="Arial"/>
          </a:endParaRPr>
        </a:p>
        <a:p>
          <a:pPr algn="just" rtl="1"/>
          <a:r>
            <a:rPr lang="ar-SA" b="1" dirty="0" smtClean="0">
              <a:solidFill>
                <a:schemeClr val="tx2"/>
              </a:solidFill>
              <a:effectLst/>
              <a:latin typeface="&amp;quot"/>
              <a:ea typeface="Times New Roman"/>
              <a:cs typeface="Times New Roman"/>
            </a:rPr>
            <a:t>ففي مجال التعليم: بدأنا من الصفر عام 1970 وكلكم تعرفون ونستطيع أن نقول الآن باطمئنان إننا وضعنا بلدنا على رأس الطريق وحققت خطة التعليم هدفها كما وكيفا على مستوى المراحل الأولى. واليوم نوجه اهتمامنا ونركز جهودنا على التعليم العالي والمهني، بعد أن أوفينا بمتطلبات المرحلة الأولى في التعليم الابتدائي الذي لم يكن متوفرا لدينا منه سوى ثلاث مدارس ابتدائية للبنين فقط عام 1970. </a:t>
          </a:r>
          <a:r>
            <a:rPr lang="ar-SA" b="1" dirty="0" smtClean="0">
              <a:solidFill>
                <a:schemeClr val="accent1">
                  <a:lumMod val="20000"/>
                  <a:lumOff val="80000"/>
                </a:schemeClr>
              </a:solidFill>
              <a:effectLst/>
              <a:latin typeface="&amp;quot"/>
              <a:ea typeface="Times New Roman"/>
              <a:cs typeface="Times New Roman"/>
            </a:rPr>
            <a:t>والتركيز على التعليم المهني والعالي يأتي اهتماما بإتاحة الفرصة لأبنائنا لتلقي العلم في شتى مراحل الدراسة في وطنهم الحبيب. وهنا نريد أن ننبه أبناءنا الطلبة الموفدين في بعثات تعليمية. ننبههم إلى الحذر من مخططات تستهدف تشتيت أفكارهم، وإلهاءهم عن دراستهم، ونحن نقول لأبنائنا واثقين من حذرهم ووعيهم وولاءهم لوطنهم</a:t>
          </a:r>
          <a:r>
            <a:rPr lang="ar-OM" b="1" dirty="0" smtClean="0">
              <a:solidFill>
                <a:schemeClr val="accent1">
                  <a:lumMod val="20000"/>
                  <a:lumOff val="80000"/>
                </a:schemeClr>
              </a:solidFill>
              <a:effectLst/>
              <a:latin typeface="&amp;quot"/>
              <a:ea typeface="Times New Roman"/>
              <a:cs typeface="Times New Roman"/>
            </a:rPr>
            <a:t>.</a:t>
          </a:r>
          <a:r>
            <a:rPr lang="en-US" b="1" dirty="0" smtClean="0">
              <a:solidFill>
                <a:schemeClr val="accent1">
                  <a:lumMod val="20000"/>
                  <a:lumOff val="80000"/>
                </a:schemeClr>
              </a:solidFill>
              <a:effectLst/>
              <a:latin typeface="&amp;quot"/>
              <a:ea typeface="Times New Roman"/>
              <a:cs typeface="Times New Roman"/>
            </a:rPr>
            <a:t>".</a:t>
          </a:r>
          <a:endParaRPr lang="en-US" dirty="0">
            <a:solidFill>
              <a:schemeClr val="accent1">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dgm:pt>
  </dgm:ptLst>
  <dgm:cxnLst>
    <dgm:cxn modelId="{DAB34DC4-63C9-4BE0-8795-88CCC4D05778}" srcId="{5DCDE1EB-7219-4EEC-A4A9-9F0EEA39450A}" destId="{21C952BB-6B3B-44E9-82A6-19AC0877800B}" srcOrd="0" destOrd="0" parTransId="{05BDD347-C2F7-486C-BCD5-78EA20CF5B32}" sibTransId="{2BCB9FCD-319E-42FD-A8B2-A8582AEF32DD}"/>
    <dgm:cxn modelId="{59FAFB59-2DC5-4A69-ACE1-13CBC08DFE89}" type="presOf" srcId="{5DCDE1EB-7219-4EEC-A4A9-9F0EEA39450A}" destId="{5EF3915F-30E2-444B-AD3E-0DDE476437BB}" srcOrd="0" destOrd="0" presId="urn:microsoft.com/office/officeart/2008/layout/PictureStrips"/>
    <dgm:cxn modelId="{20E50A86-B56B-456D-90AE-F72956F8840F}" type="presOf" srcId="{21C952BB-6B3B-44E9-82A6-19AC0877800B}" destId="{00F38E37-67C0-4BD4-B017-E69AAAE8D9DC}" srcOrd="0" destOrd="0" presId="urn:microsoft.com/office/officeart/2008/layout/PictureStrips"/>
    <dgm:cxn modelId="{BC481296-2702-45E7-963F-75D0768A7C7A}" type="presParOf" srcId="{5EF3915F-30E2-444B-AD3E-0DDE476437BB}" destId="{76AE639C-9536-4EFE-9FD8-63645CC7343C}" srcOrd="0" destOrd="0" presId="urn:microsoft.com/office/officeart/2008/layout/PictureStrips"/>
    <dgm:cxn modelId="{D8FE9EDC-B1FA-41C3-903D-AB763A14A9EB}" type="presParOf" srcId="{76AE639C-9536-4EFE-9FD8-63645CC7343C}" destId="{00F38E37-67C0-4BD4-B017-E69AAAE8D9DC}" srcOrd="0" destOrd="0" presId="urn:microsoft.com/office/officeart/2008/layout/PictureStrips"/>
    <dgm:cxn modelId="{37797652-C980-40BE-B1C5-33ED2DEA31DD}"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u="none" dirty="0" smtClean="0"/>
            <a:t>بمناسبة العيد الوطني الثاني المجيد 18 نوفمبر 197</a:t>
          </a:r>
          <a:r>
            <a:rPr lang="ar-OM" b="1" u="none" dirty="0" smtClean="0"/>
            <a:t>7</a:t>
          </a:r>
          <a:r>
            <a:rPr lang="ar-SA" b="1" u="none" dirty="0" smtClean="0"/>
            <a:t>م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43E5EEF5-083B-4789-8F77-7AD49A436C85}" type="presOf" srcId="{247A0B8E-9055-4CFA-BBCA-CC23089B33C2}" destId="{6D1D9D8F-1D36-4916-9118-D4AFE61C4B7C}" srcOrd="0" destOrd="0" presId="urn:microsoft.com/office/officeart/2005/8/layout/vList2"/>
    <dgm:cxn modelId="{3FC19C06-2809-4132-818D-9B0C483CB132}"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CA7CC2CE-78C4-492B-9AC5-EE1ADEA9E695}"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solidFill>
              <a:effectLst/>
              <a:latin typeface="&amp;quot"/>
              <a:ea typeface="Times New Roman"/>
              <a:cs typeface="Times New Roman"/>
            </a:rPr>
            <a:t>وكنت في العام الماضي قد أعلنت لكم عن عزمي على إتاحة الفرصة أمام شبابنا ليس فقط لاستيعاب المناهج الدراسية، وإنما أيضا لاستيعاب حضارة بلاده وتراثها التاريخي العظيم وبعد دراسة دقيقة وصلنا الآن إلى مرحلة إعداد منهاج دراسي لا يتطابق مع المستويات الدراسية العالمية فحسب، بل يتضمن أيضا فحوى هذا التراث الوطني العريق، فالتعليم يجب ألا يبقى وسيلة لتثقيف الفرد فقط، بل يجب أن يعنى أيضا بتكوين شخصيته حتى تلعب عمان دورا مهما في الشؤون العالمية </a:t>
          </a:r>
          <a:r>
            <a:rPr lang="ar-SA" b="1" dirty="0" smtClean="0">
              <a:solidFill>
                <a:schemeClr val="tx2">
                  <a:lumMod val="20000"/>
                  <a:lumOff val="80000"/>
                </a:schemeClr>
              </a:solidFill>
              <a:effectLst/>
              <a:latin typeface="&amp;quot"/>
              <a:ea typeface="Times New Roman"/>
              <a:cs typeface="Times New Roman"/>
            </a:rPr>
            <a:t>ذلك أن التأثير المتزايد لحضارة ومدنية القرن العشرين على جوانب الحياة في بلدنا يجب أن يبدو جليا وواضحا لكل واحد منا، فالكثير من هذه المؤثرات قد جلب نعمة الصحة والحياة الأفضل لشعبنا وأنه من الأهمية بمكان، بالإضافة إلى المحافظة على القيم الدينية والخلقية العناية أيضا بالصحة الجسدية ووقايتها</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dgm:pt>
  </dgm:ptLst>
  <dgm:cxnLst>
    <dgm:cxn modelId="{E0AA54AB-1C43-4B00-A6E7-8E280AF4F9F3}" type="presOf" srcId="{21C952BB-6B3B-44E9-82A6-19AC0877800B}" destId="{00F38E37-67C0-4BD4-B017-E69AAAE8D9DC}" srcOrd="0" destOrd="0" presId="urn:microsoft.com/office/officeart/2008/layout/PictureStrips"/>
    <dgm:cxn modelId="{DAB34DC4-63C9-4BE0-8795-88CCC4D05778}" srcId="{5DCDE1EB-7219-4EEC-A4A9-9F0EEA39450A}" destId="{21C952BB-6B3B-44E9-82A6-19AC0877800B}" srcOrd="0" destOrd="0" parTransId="{05BDD347-C2F7-486C-BCD5-78EA20CF5B32}" sibTransId="{2BCB9FCD-319E-42FD-A8B2-A8582AEF32DD}"/>
    <dgm:cxn modelId="{538F2D23-F80C-48D3-A58F-6A3EE909A703}" type="presOf" srcId="{5DCDE1EB-7219-4EEC-A4A9-9F0EEA39450A}" destId="{5EF3915F-30E2-444B-AD3E-0DDE476437BB}" srcOrd="0" destOrd="0" presId="urn:microsoft.com/office/officeart/2008/layout/PictureStrips"/>
    <dgm:cxn modelId="{542240DF-8153-4EC9-BB37-E9A3FE02AD39}" type="presParOf" srcId="{5EF3915F-30E2-444B-AD3E-0DDE476437BB}" destId="{76AE639C-9536-4EFE-9FD8-63645CC7343C}" srcOrd="0" destOrd="0" presId="urn:microsoft.com/office/officeart/2008/layout/PictureStrips"/>
    <dgm:cxn modelId="{F2A626A4-4CDE-486D-85A4-6A973F9AF414}" type="presParOf" srcId="{76AE639C-9536-4EFE-9FD8-63645CC7343C}" destId="{00F38E37-67C0-4BD4-B017-E69AAAE8D9DC}" srcOrd="0" destOrd="0" presId="urn:microsoft.com/office/officeart/2008/layout/PictureStrips"/>
    <dgm:cxn modelId="{7EDB6E43-25C0-4C0A-A8E4-38AC419B2EC7}"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u="none" dirty="0" smtClean="0"/>
            <a:t>بمناسبة العيد الوطني الثاني المجيد 18 نوفمبر </a:t>
          </a:r>
          <a:r>
            <a:rPr lang="ar-OM" b="1" u="none" dirty="0" smtClean="0"/>
            <a:t>1988</a:t>
          </a:r>
          <a:r>
            <a:rPr lang="ar-SA" b="1" u="none" dirty="0" smtClean="0"/>
            <a:t>م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97B2147A-48DE-4200-9472-DA9E0D63C911}"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0A11F25D-8BB0-453F-AB9B-52599A2BA746}" type="presOf" srcId="{247A0B8E-9055-4CFA-BBCA-CC23089B33C2}" destId="{6D1D9D8F-1D36-4916-9118-D4AFE61C4B7C}" srcOrd="0" destOrd="0" presId="urn:microsoft.com/office/officeart/2005/8/layout/vList2"/>
    <dgm:cxn modelId="{7D8E34A3-95B6-457E-B5B7-4FA9767F0F45}"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solidFill>
              <a:effectLst/>
              <a:latin typeface="&amp;quot"/>
              <a:ea typeface="Times New Roman"/>
              <a:cs typeface="Times New Roman"/>
            </a:rPr>
            <a:t>"لقد أولت مسيرتنا عناية كبيرة لإنجاز البنية الأساسية في مجالي التعليم والتدريب، </a:t>
          </a:r>
          <a:r>
            <a:rPr lang="ar-SA" b="1" dirty="0" smtClean="0">
              <a:solidFill>
                <a:schemeClr val="tx2">
                  <a:lumMod val="20000"/>
                  <a:lumOff val="80000"/>
                </a:schemeClr>
              </a:solidFill>
              <a:effectLst/>
              <a:latin typeface="&amp;quot"/>
              <a:ea typeface="Times New Roman"/>
              <a:cs typeface="Times New Roman"/>
            </a:rPr>
            <a:t>وأكملنا بذلك مراحل مهمة حرصا منا على إعداد أبنائنا للمشاركة في بناء وتنمية البلاد، </a:t>
          </a:r>
          <a:r>
            <a:rPr lang="ar-SA" b="1" dirty="0" smtClean="0">
              <a:solidFill>
                <a:schemeClr val="tx2"/>
              </a:solidFill>
              <a:effectLst/>
              <a:latin typeface="&amp;quot"/>
              <a:ea typeface="Times New Roman"/>
              <a:cs typeface="Times New Roman"/>
            </a:rPr>
            <a:t>وأنه لمن الضروري أن نبذل المزيد من الجهد لتطوير السياسات المتبعة في هذين المجالين بما يخدم توجهاتنا الأساسية للاعتماد على قوانا البشرية في مختلف مجالات العمل، وذلك بالربط بين هذه السياسات وبين احتياجات البلاد من القوى العاملة ربطا دقيقا وفعالا، وبكل ما يعنيه ذلك من تكيف وتنوع في برامج التعليم والتدريب </a:t>
          </a:r>
          <a:r>
            <a:rPr lang="ar-SA" b="1" dirty="0" smtClean="0">
              <a:solidFill>
                <a:schemeClr val="tx2">
                  <a:lumMod val="20000"/>
                  <a:lumOff val="80000"/>
                </a:schemeClr>
              </a:solidFill>
              <a:effectLst/>
              <a:latin typeface="&amp;quot"/>
              <a:ea typeface="Times New Roman"/>
              <a:cs typeface="Times New Roman"/>
            </a:rPr>
            <a:t>وفقا لمتطلبات العمل في سائر قطاعات ‏الدولة من المهنيين والفنيين وغيرهم من العمالة المدربة والكفاءات المؤهلة في مختلف التخصصات</a:t>
          </a:r>
          <a:r>
            <a:rPr lang="en-US" b="1" dirty="0" smtClean="0">
              <a:solidFill>
                <a:schemeClr val="tx2">
                  <a:lumMod val="20000"/>
                  <a:lumOff val="80000"/>
                </a:schemeClr>
              </a:solidFill>
              <a:effectLst/>
              <a:latin typeface="&amp;quot"/>
              <a:ea typeface="Times New Roman"/>
              <a:cs typeface="Times New Roman"/>
            </a:rPr>
            <a:t>..".</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dgm:pt>
  </dgm:ptLst>
  <dgm:cxnLst>
    <dgm:cxn modelId="{11715FE7-50A9-41DF-B5C7-9C77CA503DDD}" type="presOf" srcId="{21C952BB-6B3B-44E9-82A6-19AC0877800B}" destId="{00F38E37-67C0-4BD4-B017-E69AAAE8D9DC}" srcOrd="0" destOrd="0" presId="urn:microsoft.com/office/officeart/2008/layout/PictureStrips"/>
    <dgm:cxn modelId="{DAB34DC4-63C9-4BE0-8795-88CCC4D05778}" srcId="{5DCDE1EB-7219-4EEC-A4A9-9F0EEA39450A}" destId="{21C952BB-6B3B-44E9-82A6-19AC0877800B}" srcOrd="0" destOrd="0" parTransId="{05BDD347-C2F7-486C-BCD5-78EA20CF5B32}" sibTransId="{2BCB9FCD-319E-42FD-A8B2-A8582AEF32DD}"/>
    <dgm:cxn modelId="{26186100-B09C-482A-AE84-B1E7ECC43DB4}" type="presOf" srcId="{5DCDE1EB-7219-4EEC-A4A9-9F0EEA39450A}" destId="{5EF3915F-30E2-444B-AD3E-0DDE476437BB}" srcOrd="0" destOrd="0" presId="urn:microsoft.com/office/officeart/2008/layout/PictureStrips"/>
    <dgm:cxn modelId="{712C8211-6C00-4EAD-91CA-A7BF629027B2}" type="presParOf" srcId="{5EF3915F-30E2-444B-AD3E-0DDE476437BB}" destId="{76AE639C-9536-4EFE-9FD8-63645CC7343C}" srcOrd="0" destOrd="0" presId="urn:microsoft.com/office/officeart/2008/layout/PictureStrips"/>
    <dgm:cxn modelId="{239AF361-8790-480A-BECE-77F3C69D1B47}" type="presParOf" srcId="{76AE639C-9536-4EFE-9FD8-63645CC7343C}" destId="{00F38E37-67C0-4BD4-B017-E69AAAE8D9DC}" srcOrd="0" destOrd="0" presId="urn:microsoft.com/office/officeart/2008/layout/PictureStrips"/>
    <dgm:cxn modelId="{51E11A69-5DA3-44B2-B27E-779D390D8E74}"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algn="ctr" rtl="0"/>
          <a:r>
            <a:rPr lang="ar-SA" b="1" dirty="0" smtClean="0">
              <a:solidFill>
                <a:srgbClr val="163154"/>
              </a:solidFill>
              <a:effectLst/>
              <a:latin typeface="&amp;quot"/>
              <a:ea typeface="Times New Roman"/>
              <a:cs typeface="Times New Roman"/>
            </a:rPr>
            <a:t>بمناسبة تخريج الدفعة الأولى من طلبة وطالبات جامعة السلطان قابوس 30 أكتوبر 1990م</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48997532-162F-443B-8318-F07A0B65F9FC}" type="presOf" srcId="{247A0B8E-9055-4CFA-BBCA-CC23089B33C2}" destId="{6D1D9D8F-1D36-4916-9118-D4AFE61C4B7C}" srcOrd="0" destOrd="0" presId="urn:microsoft.com/office/officeart/2005/8/layout/vList2"/>
    <dgm:cxn modelId="{B794A751-7899-48B2-8F5E-F677E7699673}"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05C263FD-02FD-49DB-A031-4A982692750F}"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lumMod val="20000"/>
                  <a:lumOff val="80000"/>
                </a:schemeClr>
              </a:solidFill>
              <a:effectLst/>
              <a:latin typeface="&amp;quot"/>
              <a:ea typeface="Times New Roman"/>
              <a:cs typeface="Times New Roman"/>
            </a:rPr>
            <a:t>لقد دعونا إلى بدء مسيرة التعليم ولو من تحت ظلال الأشجار وإلى إتاحة الفرصة للإلتحاق بموكب العلم لكل المواطنين ذكورا وإناثا صغارا وكبارا دون تميز أو تفرقة.. فنهر العلم الصافي ينبغي أن ينهل منه الجميع.. وأن تجري قنواته بالخير والخصب والنماء في كل بقعة من أرض عُمان الطيبة الطاهرة</a:t>
          </a:r>
          <a:r>
            <a:rPr lang="en-US" b="1" dirty="0" smtClean="0">
              <a:solidFill>
                <a:srgbClr val="8C7111"/>
              </a:solidFill>
              <a:effectLst/>
              <a:latin typeface="&amp;quot"/>
              <a:ea typeface="Times New Roman"/>
              <a:cs typeface="Times New Roman"/>
            </a:rPr>
            <a:t>..</a:t>
          </a:r>
          <a:endParaRPr lang="en-US" dirty="0" smtClean="0">
            <a:effectLst/>
            <a:latin typeface="Calibri"/>
            <a:ea typeface="Calibri"/>
            <a:cs typeface="Arial"/>
          </a:endParaRPr>
        </a:p>
        <a:p>
          <a:pPr algn="just" rtl="1"/>
          <a:r>
            <a:rPr lang="ar-SA" b="1" dirty="0" smtClean="0">
              <a:solidFill>
                <a:schemeClr val="tx2"/>
              </a:solidFill>
              <a:effectLst/>
              <a:latin typeface="&amp;quot"/>
              <a:ea typeface="Times New Roman"/>
              <a:cs typeface="Times New Roman"/>
            </a:rPr>
            <a:t>إن تحصيل العلم ليس ترفا وإنما هو التزام وإسهام .. التزام بكل القيم الخيرة النيرة وإسهام جاد لا يعرف الكلل في بناء الأمة، ودعم إنجازاتها وتحقيق طموحاتها القريبة منها والبعيدة.. فهل أنتم قادرون على هذا الالتزام وهل أنتم مستعدون لهذا الإسهام</a:t>
          </a:r>
          <a:endParaRPr lang="en-US" dirty="0">
            <a:solidFill>
              <a:schemeClr val="tx2"/>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dgm:pt>
  </dgm:ptLst>
  <dgm:cxnLst>
    <dgm:cxn modelId="{DAB34DC4-63C9-4BE0-8795-88CCC4D05778}" srcId="{5DCDE1EB-7219-4EEC-A4A9-9F0EEA39450A}" destId="{21C952BB-6B3B-44E9-82A6-19AC0877800B}" srcOrd="0" destOrd="0" parTransId="{05BDD347-C2F7-486C-BCD5-78EA20CF5B32}" sibTransId="{2BCB9FCD-319E-42FD-A8B2-A8582AEF32DD}"/>
    <dgm:cxn modelId="{88904263-E6B8-472A-8460-9F27FA817D13}" type="presOf" srcId="{5DCDE1EB-7219-4EEC-A4A9-9F0EEA39450A}" destId="{5EF3915F-30E2-444B-AD3E-0DDE476437BB}" srcOrd="0" destOrd="0" presId="urn:microsoft.com/office/officeart/2008/layout/PictureStrips"/>
    <dgm:cxn modelId="{34AEAB30-EE00-49F2-BFD9-D4E174FB9C22}" type="presOf" srcId="{21C952BB-6B3B-44E9-82A6-19AC0877800B}" destId="{00F38E37-67C0-4BD4-B017-E69AAAE8D9DC}" srcOrd="0" destOrd="0" presId="urn:microsoft.com/office/officeart/2008/layout/PictureStrips"/>
    <dgm:cxn modelId="{8EA336FB-4DF9-40AF-91BC-9EA8C4EEA37F}" type="presParOf" srcId="{5EF3915F-30E2-444B-AD3E-0DDE476437BB}" destId="{76AE639C-9536-4EFE-9FD8-63645CC7343C}" srcOrd="0" destOrd="0" presId="urn:microsoft.com/office/officeart/2008/layout/PictureStrips"/>
    <dgm:cxn modelId="{3BD6D3B3-A925-4783-876C-1DD1EBC471AC}" type="presParOf" srcId="{76AE639C-9536-4EFE-9FD8-63645CC7343C}" destId="{00F38E37-67C0-4BD4-B017-E69AAAE8D9DC}" srcOrd="0" destOrd="0" presId="urn:microsoft.com/office/officeart/2008/layout/PictureStrips"/>
    <dgm:cxn modelId="{7B838F48-64A9-45CE-A279-C31C6F7551F0}"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u="none" dirty="0" smtClean="0"/>
            <a:t>بمناسبة العيد الوطني الثاني المجيد 18 نوفمبر </a:t>
          </a:r>
          <a:r>
            <a:rPr lang="ar-OM" b="1" u="none" dirty="0" smtClean="0"/>
            <a:t>1992</a:t>
          </a:r>
          <a:r>
            <a:rPr lang="ar-SA" b="1" u="none" dirty="0" smtClean="0"/>
            <a:t>م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B3EDA154-3691-40E8-88B6-C8A2F0309829}" type="presOf" srcId="{247A0B8E-9055-4CFA-BBCA-CC23089B33C2}" destId="{6D1D9D8F-1D36-4916-9118-D4AFE61C4B7C}"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8731645E-8A43-454D-A04C-8F662FDBC145}" type="presOf" srcId="{667A8F52-8423-421E-944A-71A664EC1285}" destId="{602351E1-F808-4422-B73D-61D47D6FF991}" srcOrd="0" destOrd="0" presId="urn:microsoft.com/office/officeart/2005/8/layout/vList2"/>
    <dgm:cxn modelId="{A8D6DDBC-D9E0-4B05-8B9D-A0AC4E38B61A}"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solidFill>
              <a:effectLst/>
              <a:latin typeface="&amp;quot"/>
              <a:ea typeface="Times New Roman"/>
              <a:cs typeface="Times New Roman"/>
            </a:rPr>
            <a:t>‏"إن رقي هذا البلد العزيز وتقدمه، ونهضته وتطوره، ورفعته وعزته، ورخاءه ونماءه، لهي الغاية العظمى، والهدف الأسمى، لكل عماني ينبض بالإخلاص قلبه، وتفيض بالحب والولاء لهذا الوطن مشاعره، غير أن هذه الغاية الجليلة لا تتحقق على أرض الواقع إلا بالجهد الباذل، والعطاء المتواصل، والتخطيط الواعي، والفكر المستنير الذي يستقرئ المستقبل، ويستشرف آفاقه، ويستطلع تحدياته، استعدادا لمواجهتها بالعلم والعمل، والمهارات المتعددة، والخبرات ‏المتجددة في مختلف مجالات الحياة</a:t>
          </a:r>
          <a:r>
            <a:rPr lang="en-US" b="1" dirty="0" smtClean="0">
              <a:solidFill>
                <a:schemeClr val="tx2"/>
              </a:solidFill>
              <a:effectLst/>
              <a:latin typeface="&amp;quot"/>
              <a:ea typeface="Times New Roman"/>
              <a:cs typeface="Times New Roman"/>
            </a:rPr>
            <a:t>..</a:t>
          </a:r>
          <a:endParaRPr lang="en-US" dirty="0" smtClean="0">
            <a:solidFill>
              <a:schemeClr val="tx2"/>
            </a:solidFill>
            <a:effectLst/>
            <a:latin typeface="Calibri"/>
            <a:ea typeface="Calibri"/>
            <a:cs typeface="Arial"/>
          </a:endParaRPr>
        </a:p>
        <a:p>
          <a:pPr algn="just" rtl="1"/>
          <a:r>
            <a:rPr lang="ar-SA" b="1" dirty="0" smtClean="0">
              <a:solidFill>
                <a:schemeClr val="tx2">
                  <a:lumMod val="20000"/>
                  <a:lumOff val="80000"/>
                </a:schemeClr>
              </a:solidFill>
              <a:effectLst/>
              <a:latin typeface="&amp;quot"/>
              <a:ea typeface="Times New Roman"/>
              <a:cs typeface="Times New Roman"/>
            </a:rPr>
            <a:t>‏إن تدريب الشباب وتأهيلهم ليأخذوا مواقعهم، بكل جدارة، في شتى ميادين العمل لهو أمر بالغ الأهمية، وواجب وطني تقع مسؤوليته على عاتق كل مواطن عماني، فبدون التدريب والتأهيل واستمرار صقل المهارات النافعة، وتنمية الخبرات المفيدة، يصبح التعليم في حد ذاته غير ملب لجميع متطلباتنا الأساسية، فالصناعة التي نسعى إلى إقامتها وتطويرها، ونجد في توفير كافة الوسائل والسبل لتشجيعها، تحتاج لتوطينها إلى كوادر مدربة وأيد عاملة ماهرة من أبناء البلد. وكذلك الحال بالنسبة للزراعة والثروة السمكية، والتجارة والاقتصاد، والإدارة العامة والخدمات، وسائر مرافق الحياة.. كلها بحاجة إلى كفاءات ماهرة، وخبرات متنوعة. واذا لم تتضافر جميع الجهود ‏في القطاعين الحكومي والخاص لتحقيق هذا الهدف، وتوضع الخطط العلمية والبرامج العملية، ويجري التنفيذ والتطبيق بمنتهى الدقة وبكل الاحساس الواعي بالمسؤولية الوطنية، فإن حاجتنا إلى العمالة الوافدة، حتى في المهارات البسيطة، لن تقل على امتداد ‏السنين، بل ربما تزايدت وتضاعفت. وبذلك تضيع آلاف من فرص العمل المتاحة التي كان من الممكن أن يستفيد منها المواطنون</a:t>
          </a:r>
          <a:r>
            <a:rPr lang="en-US" b="1" dirty="0" smtClean="0">
              <a:solidFill>
                <a:schemeClr val="tx2">
                  <a:lumMod val="20000"/>
                  <a:lumOff val="80000"/>
                </a:schemeClr>
              </a:solidFill>
              <a:effectLst/>
              <a:latin typeface="&amp;quot"/>
              <a:ea typeface="Times New Roman"/>
              <a:cs typeface="Times New Roman"/>
            </a:rPr>
            <a:t>..</a:t>
          </a:r>
          <a:endParaRPr lang="en-US" dirty="0" smtClean="0">
            <a:solidFill>
              <a:schemeClr val="tx2">
                <a:lumMod val="20000"/>
                <a:lumOff val="80000"/>
              </a:schemeClr>
            </a:solidFill>
            <a:effectLst/>
            <a:latin typeface="Calibri"/>
            <a:ea typeface="Calibri"/>
            <a:cs typeface="Arial"/>
          </a:endParaRPr>
        </a:p>
        <a:p>
          <a:pPr algn="just" rtl="1"/>
          <a:r>
            <a:rPr lang="ar-SA" b="1" dirty="0" smtClean="0">
              <a:solidFill>
                <a:schemeClr val="tx2"/>
              </a:solidFill>
              <a:effectLst/>
              <a:latin typeface="&amp;quot"/>
              <a:ea typeface="Times New Roman"/>
              <a:cs typeface="Times New Roman"/>
            </a:rPr>
            <a:t>‏وقد أصدرنا تعليماتنا للجهات الحكومية المعنية بتطوير سياسات التعليم العام والتعليم التقني والمهني بما يتناسب مع التنمية التي تشهدها البلاد</a:t>
          </a:r>
          <a:r>
            <a:rPr lang="en-US" b="1" dirty="0" smtClean="0">
              <a:solidFill>
                <a:schemeClr val="tx2"/>
              </a:solidFill>
              <a:effectLst/>
              <a:latin typeface="&amp;quot"/>
              <a:ea typeface="Times New Roman"/>
              <a:cs typeface="Times New Roman"/>
            </a:rPr>
            <a:t>".</a:t>
          </a:r>
          <a:endParaRPr lang="en-US" dirty="0">
            <a:solidFill>
              <a:schemeClr val="tx2"/>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dgm:pt>
  </dgm:ptLst>
  <dgm:cxnLst>
    <dgm:cxn modelId="{8A8CB66B-1AA0-4FD1-AF32-715A0109C53B}" type="presOf" srcId="{5DCDE1EB-7219-4EEC-A4A9-9F0EEA39450A}" destId="{5EF3915F-30E2-444B-AD3E-0DDE476437BB}" srcOrd="0" destOrd="0" presId="urn:microsoft.com/office/officeart/2008/layout/PictureStrips"/>
    <dgm:cxn modelId="{DAB34DC4-63C9-4BE0-8795-88CCC4D05778}" srcId="{5DCDE1EB-7219-4EEC-A4A9-9F0EEA39450A}" destId="{21C952BB-6B3B-44E9-82A6-19AC0877800B}" srcOrd="0" destOrd="0" parTransId="{05BDD347-C2F7-486C-BCD5-78EA20CF5B32}" sibTransId="{2BCB9FCD-319E-42FD-A8B2-A8582AEF32DD}"/>
    <dgm:cxn modelId="{08BB9266-A9F1-4346-8C66-02B06B5BEF62}" type="presOf" srcId="{21C952BB-6B3B-44E9-82A6-19AC0877800B}" destId="{00F38E37-67C0-4BD4-B017-E69AAAE8D9DC}" srcOrd="0" destOrd="0" presId="urn:microsoft.com/office/officeart/2008/layout/PictureStrips"/>
    <dgm:cxn modelId="{6415467A-71B2-4570-85CC-C9DB1C45963F}" type="presParOf" srcId="{5EF3915F-30E2-444B-AD3E-0DDE476437BB}" destId="{76AE639C-9536-4EFE-9FD8-63645CC7343C}" srcOrd="0" destOrd="0" presId="urn:microsoft.com/office/officeart/2008/layout/PictureStrips"/>
    <dgm:cxn modelId="{557446DF-7B76-4B0C-9E00-5CA6BBE74C4C}" type="presParOf" srcId="{76AE639C-9536-4EFE-9FD8-63645CC7343C}" destId="{00F38E37-67C0-4BD4-B017-E69AAAE8D9DC}" srcOrd="0" destOrd="0" presId="urn:microsoft.com/office/officeart/2008/layout/PictureStrips"/>
    <dgm:cxn modelId="{39750F63-D81B-4268-9B32-B3C2A97775D2}"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u="none" dirty="0" smtClean="0"/>
            <a:t>بمناسبة العيد الوطني الثاني المجيد 18 نوفمبر </a:t>
          </a:r>
          <a:r>
            <a:rPr lang="ar-OM" b="1" u="none" dirty="0" smtClean="0"/>
            <a:t>1995</a:t>
          </a:r>
          <a:r>
            <a:rPr lang="ar-SA" b="1" u="none" dirty="0" smtClean="0"/>
            <a:t>م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8D3F1C53-0B9D-4E91-9D1A-48A4044B71BE}" type="presOf" srcId="{667A8F52-8423-421E-944A-71A664EC1285}" destId="{602351E1-F808-4422-B73D-61D47D6FF991}" srcOrd="0" destOrd="0" presId="urn:microsoft.com/office/officeart/2005/8/layout/vList2"/>
    <dgm:cxn modelId="{BE3623C9-7B3E-4471-825E-087D2993D58D}" type="presOf" srcId="{247A0B8E-9055-4CFA-BBCA-CC23089B33C2}" destId="{6D1D9D8F-1D36-4916-9118-D4AFE61C4B7C}"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36AD0CFF-8C5C-45F4-8B0B-FEC04B62E32B}"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solidFill>
              <a:effectLst/>
              <a:latin typeface="&amp;quot"/>
              <a:ea typeface="Times New Roman"/>
              <a:cs typeface="Times New Roman"/>
            </a:rPr>
            <a:t>وقد توصلنا في هذا الشأن إلى ضرورة إيلاء أهمية أكبر لتنمية الموارد البشرية، وذلك من خلال تحسين التعليم العام، وتطوير التعليم الفني والتقني بما يؤدي إلى اكساب الإنسان العُماني القدرات والمهارات التي تمكنه من إدارة دولاب العمل بكفاءة عالية في مختلف المجالات وخاصة تلك التي لم تتح له في الماضي القدرة على اختراقها بحكم محدودية معارفه وخبراته</a:t>
          </a:r>
          <a:r>
            <a:rPr lang="en-US" b="1" dirty="0" smtClean="0">
              <a:solidFill>
                <a:schemeClr val="tx2"/>
              </a:solidFill>
              <a:effectLst/>
              <a:latin typeface="&amp;quot"/>
              <a:ea typeface="Times New Roman"/>
              <a:cs typeface="Times New Roman"/>
            </a:rPr>
            <a:t>.</a:t>
          </a:r>
          <a:endParaRPr lang="en-US" dirty="0" smtClean="0">
            <a:solidFill>
              <a:schemeClr val="tx2"/>
            </a:solidFill>
            <a:effectLst/>
            <a:latin typeface="Calibri"/>
            <a:ea typeface="Calibri"/>
            <a:cs typeface="Arial"/>
          </a:endParaRPr>
        </a:p>
        <a:p>
          <a:pPr algn="just" rtl="1"/>
          <a:r>
            <a:rPr lang="ar-SA" b="1" dirty="0" smtClean="0">
              <a:solidFill>
                <a:schemeClr val="tx2">
                  <a:lumMod val="20000"/>
                  <a:lumOff val="80000"/>
                </a:schemeClr>
              </a:solidFill>
              <a:effectLst/>
              <a:latin typeface="&amp;quot"/>
              <a:ea typeface="Times New Roman"/>
              <a:cs typeface="Times New Roman"/>
            </a:rPr>
            <a:t>إن الإنسان ــ كما نوهنا دائما ــ هو صانع التنمية وهو أداتها مثلما هو في ذات الوقت هدفها. وكل جهد يبذل في مده بالعلم النافع، والمهارة الفائقة، والخبرة المتنوعة، هو في حقيقة الأمر إسهام قوي في تطوير المجتمع وبناء الدولة. وليس ببعيد عن أذهانكم أن في هذا العالم دولا لا تتمتع بموارد طبيعية زاخرة، ولكنها عُنيت بالإنسان.. فوجهته الوجهة العلمية الصحيحة، وصقلت مواهبه، وزودته بالخبرة الفنية والتقنية القادرة على مواجهة التغيرات والمستجدات المحلية والعالمية، فتفجرت طاقاته الكامنة، وبرزت إبداعاته وابتكاراته، وعمت اختراعاته. فكان ذلك خيرا وبركة على المجتمع، وبه استطاعت هذه الدول أن تتقدم الصفوف، وتسبق الامم</a:t>
          </a:r>
          <a:r>
            <a:rPr lang="en-US" b="1" dirty="0" smtClean="0">
              <a:solidFill>
                <a:schemeClr val="tx2">
                  <a:lumMod val="20000"/>
                  <a:lumOff val="80000"/>
                </a:schemeClr>
              </a:solidFill>
              <a:effectLst/>
              <a:latin typeface="&amp;quot"/>
              <a:ea typeface="Times New Roman"/>
              <a:cs typeface="Times New Roman"/>
            </a:rPr>
            <a:t>".</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dgm:pt>
  </dgm:ptLst>
  <dgm:cxnLst>
    <dgm:cxn modelId="{A786695B-9FE7-49AA-AE40-6B5064E5E72C}" type="presOf" srcId="{5DCDE1EB-7219-4EEC-A4A9-9F0EEA39450A}" destId="{5EF3915F-30E2-444B-AD3E-0DDE476437BB}" srcOrd="0" destOrd="0" presId="urn:microsoft.com/office/officeart/2008/layout/PictureStrips"/>
    <dgm:cxn modelId="{DAB34DC4-63C9-4BE0-8795-88CCC4D05778}" srcId="{5DCDE1EB-7219-4EEC-A4A9-9F0EEA39450A}" destId="{21C952BB-6B3B-44E9-82A6-19AC0877800B}" srcOrd="0" destOrd="0" parTransId="{05BDD347-C2F7-486C-BCD5-78EA20CF5B32}" sibTransId="{2BCB9FCD-319E-42FD-A8B2-A8582AEF32DD}"/>
    <dgm:cxn modelId="{74154EF0-AF4F-4113-9224-EE6C4F024B37}" type="presOf" srcId="{21C952BB-6B3B-44E9-82A6-19AC0877800B}" destId="{00F38E37-67C0-4BD4-B017-E69AAAE8D9DC}" srcOrd="0" destOrd="0" presId="urn:microsoft.com/office/officeart/2008/layout/PictureStrips"/>
    <dgm:cxn modelId="{8A3DEC1D-075F-402F-B66C-FD8858277811}" type="presParOf" srcId="{5EF3915F-30E2-444B-AD3E-0DDE476437BB}" destId="{76AE639C-9536-4EFE-9FD8-63645CC7343C}" srcOrd="0" destOrd="0" presId="urn:microsoft.com/office/officeart/2008/layout/PictureStrips"/>
    <dgm:cxn modelId="{3E568807-3583-407F-8DA2-C7783888DDF5}" type="presParOf" srcId="{76AE639C-9536-4EFE-9FD8-63645CC7343C}" destId="{00F38E37-67C0-4BD4-B017-E69AAAE8D9DC}" srcOrd="0" destOrd="0" presId="urn:microsoft.com/office/officeart/2008/layout/PictureStrips"/>
    <dgm:cxn modelId="{BC11E0EE-CE2E-4C87-B13F-E8529EFAB3E6}"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algn="ctr" rtl="0"/>
          <a:r>
            <a:rPr lang="en-US" b="1" dirty="0" smtClean="0">
              <a:solidFill>
                <a:srgbClr val="163154"/>
              </a:solidFill>
              <a:effectLst/>
              <a:latin typeface="&amp;quot"/>
              <a:ea typeface="Times New Roman"/>
              <a:cs typeface="Times New Roman"/>
            </a:rPr>
            <a:t>- </a:t>
          </a:r>
          <a:r>
            <a:rPr lang="ar-SA" b="1" dirty="0" smtClean="0">
              <a:solidFill>
                <a:srgbClr val="163154"/>
              </a:solidFill>
              <a:effectLst/>
              <a:latin typeface="&amp;quot"/>
              <a:ea typeface="Times New Roman"/>
              <a:cs typeface="Times New Roman"/>
            </a:rPr>
            <a:t>بمناسبة انعقاد مؤتمر الرؤية المستقبلية للاقتصاد العماني (2020) - 2 يونيو1995م</a:t>
          </a:r>
          <a:r>
            <a:rPr lang="ar-SA" b="1" dirty="0" smtClean="0">
              <a:solidFill>
                <a:srgbClr val="215498"/>
              </a:solidFill>
              <a:effectLst/>
              <a:latin typeface="&amp;quot"/>
              <a:ea typeface="Times New Roman"/>
              <a:cs typeface="Times New Roman"/>
            </a:rPr>
            <a:t>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9AC9EC6B-49C4-4239-9EB5-5BEAD4E46B19}" srcId="{667A8F52-8423-421E-944A-71A664EC1285}" destId="{247A0B8E-9055-4CFA-BBCA-CC23089B33C2}" srcOrd="0" destOrd="0" parTransId="{8CD70766-9BCA-42B9-9423-3F0AC4F7E660}" sibTransId="{C31D1BBE-1F79-4E5B-AD7C-8478A837909D}"/>
    <dgm:cxn modelId="{32A0A225-4F79-4CC5-8BFB-6433F9260065}" type="presOf" srcId="{247A0B8E-9055-4CFA-BBCA-CC23089B33C2}" destId="{6D1D9D8F-1D36-4916-9118-D4AFE61C4B7C}" srcOrd="0" destOrd="0" presId="urn:microsoft.com/office/officeart/2005/8/layout/vList2"/>
    <dgm:cxn modelId="{3A9D9D77-D698-4302-AC4D-B701896B7829}" type="presOf" srcId="{667A8F52-8423-421E-944A-71A664EC1285}" destId="{602351E1-F808-4422-B73D-61D47D6FF991}" srcOrd="0" destOrd="0" presId="urn:microsoft.com/office/officeart/2005/8/layout/vList2"/>
    <dgm:cxn modelId="{22D30A00-7ABD-45D4-BAD1-2641BCECE807}"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en-US" b="1" dirty="0" smtClean="0">
              <a:solidFill>
                <a:schemeClr val="tx2">
                  <a:lumMod val="20000"/>
                  <a:lumOff val="80000"/>
                </a:schemeClr>
              </a:solidFill>
              <a:effectLst/>
              <a:latin typeface="&amp;quot"/>
              <a:ea typeface="Times New Roman"/>
              <a:cs typeface="Times New Roman"/>
            </a:rPr>
            <a:t>"</a:t>
          </a:r>
          <a:r>
            <a:rPr lang="ar-SA" b="1" dirty="0" smtClean="0">
              <a:solidFill>
                <a:schemeClr val="tx2">
                  <a:lumMod val="20000"/>
                  <a:lumOff val="80000"/>
                </a:schemeClr>
              </a:solidFill>
              <a:effectLst/>
              <a:latin typeface="&amp;quot"/>
              <a:ea typeface="Times New Roman"/>
              <a:cs typeface="Times New Roman"/>
            </a:rPr>
            <a:t>إن التنمية ليست غاية في حد ذاتها وإنما هي من أجل بناء الإنسان الذي هو أداتها وصانعها ومن ثم ينبغي الا تتوقف عند مفهوم تحقيق ثروة مادية وبناء اقتصاد متنوع بل عليها أن تتعدى ذلك إلى </a:t>
          </a:r>
          <a:r>
            <a:rPr lang="ar-SA" b="1" dirty="0" smtClean="0">
              <a:solidFill>
                <a:schemeClr val="tx2"/>
              </a:solidFill>
              <a:effectLst/>
              <a:latin typeface="&amp;quot"/>
              <a:ea typeface="Times New Roman"/>
              <a:cs typeface="Times New Roman"/>
            </a:rPr>
            <a:t>تكوين المواطن القادر على الإسهام بجدارة ووعي في مسيرة النماء والبناء الشامل وذلك من خلال تطوير قدراته الفنية والمهنية وحفز طاقاته الإبداعية والعلمية وصقل مهاراته المتنوعة وتوجيه كل ذلك نحو خدمة المواطن وسعادة المواطنين</a:t>
          </a:r>
          <a:r>
            <a:rPr lang="en-US" b="1" dirty="0" smtClean="0">
              <a:solidFill>
                <a:srgbClr val="8C7111"/>
              </a:solidFill>
              <a:effectLst/>
              <a:latin typeface="&amp;quot"/>
              <a:ea typeface="Times New Roman"/>
              <a:cs typeface="Times New Roman"/>
            </a:rPr>
            <a:t>".</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dgm:pt>
  </dgm:ptLst>
  <dgm:cxnLst>
    <dgm:cxn modelId="{DAB34DC4-63C9-4BE0-8795-88CCC4D05778}" srcId="{5DCDE1EB-7219-4EEC-A4A9-9F0EEA39450A}" destId="{21C952BB-6B3B-44E9-82A6-19AC0877800B}" srcOrd="0" destOrd="0" parTransId="{05BDD347-C2F7-486C-BCD5-78EA20CF5B32}" sibTransId="{2BCB9FCD-319E-42FD-A8B2-A8582AEF32DD}"/>
    <dgm:cxn modelId="{529BF272-8A1C-4C69-ABD0-6AB8DAA9FA2A}" type="presOf" srcId="{5DCDE1EB-7219-4EEC-A4A9-9F0EEA39450A}" destId="{5EF3915F-30E2-444B-AD3E-0DDE476437BB}" srcOrd="0" destOrd="0" presId="urn:microsoft.com/office/officeart/2008/layout/PictureStrips"/>
    <dgm:cxn modelId="{5C4F9599-C0BE-4CE1-AC83-D06923251615}" type="presOf" srcId="{21C952BB-6B3B-44E9-82A6-19AC0877800B}" destId="{00F38E37-67C0-4BD4-B017-E69AAAE8D9DC}" srcOrd="0" destOrd="0" presId="urn:microsoft.com/office/officeart/2008/layout/PictureStrips"/>
    <dgm:cxn modelId="{97832F0B-0CC5-428D-AB8F-D31FA69562BA}" type="presParOf" srcId="{5EF3915F-30E2-444B-AD3E-0DDE476437BB}" destId="{76AE639C-9536-4EFE-9FD8-63645CC7343C}" srcOrd="0" destOrd="0" presId="urn:microsoft.com/office/officeart/2008/layout/PictureStrips"/>
    <dgm:cxn modelId="{44A3BEB5-7668-4905-900C-A864B66DCD13}" type="presParOf" srcId="{76AE639C-9536-4EFE-9FD8-63645CC7343C}" destId="{00F38E37-67C0-4BD4-B017-E69AAAE8D9DC}" srcOrd="0" destOrd="0" presId="urn:microsoft.com/office/officeart/2008/layout/PictureStrips"/>
    <dgm:cxn modelId="{700153AE-F2B5-404A-8D24-31800FF9DF50}"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u="none" dirty="0" smtClean="0"/>
            <a:t>بمناسبة العيد الوطني الثاني المجيد 18 نوفمبر </a:t>
          </a:r>
          <a:r>
            <a:rPr lang="ar-OM" b="1" u="none" dirty="0" smtClean="0"/>
            <a:t>1996</a:t>
          </a:r>
          <a:r>
            <a:rPr lang="ar-SA" b="1" u="none" dirty="0" smtClean="0"/>
            <a:t>م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0813EA84-FE27-449F-890E-4D1F7E366BC0}" type="presOf" srcId="{247A0B8E-9055-4CFA-BBCA-CC23089B33C2}" destId="{6D1D9D8F-1D36-4916-9118-D4AFE61C4B7C}" srcOrd="0" destOrd="0" presId="urn:microsoft.com/office/officeart/2005/8/layout/vList2"/>
    <dgm:cxn modelId="{E51F82DB-DC2E-4B94-9920-FDFA5B4AF7C4}"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9B12D978-C502-4ABB-80D6-DC3B7C5B4C9F}"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solidFill>
              <a:effectLst/>
              <a:latin typeface="&amp;quot"/>
              <a:ea typeface="Times New Roman"/>
              <a:cs typeface="Times New Roman"/>
            </a:rPr>
            <a:t>لقد أولت الخطة الخمسية الجديدة عناية خاصة لتوفير المخصصات المالية لقطاع التعليم والتدريب المهني انطلاقا من حقيقة أن هذا النوع من التعليم هو أساس تأهيل القوى العاملة العمانية لتحل تدريجيا محل العمالة الوافدة. وإنه لأمر حيوي أن يستمر تطوير وتحديث السياسات والمناهج المتبعة في هذا المجال، من أجل سد احتياجات سوق العمل من الكوادر العمانية الماهرة وشبه الماهرة وعلى مختلف المستويات المهنية، </a:t>
          </a:r>
          <a:r>
            <a:rPr lang="ar-SA" b="1" dirty="0" smtClean="0">
              <a:solidFill>
                <a:schemeClr val="tx2">
                  <a:lumMod val="20000"/>
                  <a:lumOff val="80000"/>
                </a:schemeClr>
              </a:solidFill>
              <a:effectLst/>
              <a:latin typeface="&amp;quot"/>
              <a:ea typeface="Times New Roman"/>
              <a:cs typeface="Times New Roman"/>
            </a:rPr>
            <a:t>ولا يخفى أنه تتوفر الآن فرص تدريبية عديدة سواء في مؤسسات التعليم الحكومية </a:t>
          </a:r>
          <a:r>
            <a:rPr lang="en-US" b="1" dirty="0" smtClean="0">
              <a:solidFill>
                <a:schemeClr val="tx2">
                  <a:lumMod val="20000"/>
                  <a:lumOff val="80000"/>
                </a:schemeClr>
              </a:solidFill>
              <a:effectLst/>
              <a:latin typeface="&amp;quot"/>
              <a:ea typeface="Times New Roman"/>
              <a:cs typeface="Times New Roman"/>
            </a:rPr>
            <a:t> </a:t>
          </a:r>
          <a:r>
            <a:rPr lang="ar-SA" b="1" dirty="0" smtClean="0">
              <a:solidFill>
                <a:schemeClr val="tx2">
                  <a:lumMod val="20000"/>
                  <a:lumOff val="80000"/>
                </a:schemeClr>
              </a:solidFill>
              <a:effectLst/>
              <a:latin typeface="&amp;quot"/>
              <a:ea typeface="Times New Roman"/>
              <a:cs typeface="Times New Roman"/>
            </a:rPr>
            <a:t>أو المعاهد الخاصة المرخص لها. ومن ثم فإن على الشباب العماني واجب الاستفادة من هذه الفرص التي تفتح لهم الطريق للانخراط في سلك العاملين المنتجين. كما أن على المجتمع بأسره أن يعي أهمية التعليم التقني، وأن يعمل على تشجيعه وترويجه ومناصرته، أسوة بمجتمعات أخرى سبقتنا في هذا المضمار</a:t>
          </a:r>
          <a:r>
            <a:rPr lang="en-US" b="1" dirty="0" smtClean="0">
              <a:solidFill>
                <a:schemeClr val="tx2">
                  <a:lumMod val="20000"/>
                  <a:lumOff val="80000"/>
                </a:schemeClr>
              </a:solidFill>
              <a:effectLst/>
              <a:latin typeface="&amp;quot"/>
              <a:ea typeface="Times New Roman"/>
              <a:cs typeface="Times New Roman"/>
            </a:rPr>
            <a:t>"</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a:blipFill rotWithShape="1">
          <a:blip xmlns:r="http://schemas.openxmlformats.org/officeDocument/2006/relationships" r:embed="rId1"/>
          <a:stretch>
            <a:fillRect/>
          </a:stretch>
        </a:blipFill>
      </dgm:spPr>
    </dgm:pt>
  </dgm:ptLst>
  <dgm:cxnLst>
    <dgm:cxn modelId="{DA186A65-E66D-4458-8241-6117C379B098}" type="presOf" srcId="{5DCDE1EB-7219-4EEC-A4A9-9F0EEA39450A}" destId="{5EF3915F-30E2-444B-AD3E-0DDE476437BB}" srcOrd="0" destOrd="0" presId="urn:microsoft.com/office/officeart/2008/layout/PictureStrips"/>
    <dgm:cxn modelId="{DAB34DC4-63C9-4BE0-8795-88CCC4D05778}" srcId="{5DCDE1EB-7219-4EEC-A4A9-9F0EEA39450A}" destId="{21C952BB-6B3B-44E9-82A6-19AC0877800B}" srcOrd="0" destOrd="0" parTransId="{05BDD347-C2F7-486C-BCD5-78EA20CF5B32}" sibTransId="{2BCB9FCD-319E-42FD-A8B2-A8582AEF32DD}"/>
    <dgm:cxn modelId="{38FD49F1-8A5A-4020-A069-968D8EE1FEAC}" type="presOf" srcId="{21C952BB-6B3B-44E9-82A6-19AC0877800B}" destId="{00F38E37-67C0-4BD4-B017-E69AAAE8D9DC}" srcOrd="0" destOrd="0" presId="urn:microsoft.com/office/officeart/2008/layout/PictureStrips"/>
    <dgm:cxn modelId="{D85A3429-9D1B-4FD0-BF90-24F013E177D8}" type="presParOf" srcId="{5EF3915F-30E2-444B-AD3E-0DDE476437BB}" destId="{76AE639C-9536-4EFE-9FD8-63645CC7343C}" srcOrd="0" destOrd="0" presId="urn:microsoft.com/office/officeart/2008/layout/PictureStrips"/>
    <dgm:cxn modelId="{7809F533-F802-4296-81D4-2EDF5064AA1C}" type="presParOf" srcId="{76AE639C-9536-4EFE-9FD8-63645CC7343C}" destId="{00F38E37-67C0-4BD4-B017-E69AAAE8D9DC}" srcOrd="0" destOrd="0" presId="urn:microsoft.com/office/officeart/2008/layout/PictureStrips"/>
    <dgm:cxn modelId="{457E6996-885E-42FA-A14D-D49841488BA8}"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u="none" dirty="0" smtClean="0"/>
            <a:t>بمناسبة العيد الوطني الثاني المجيد 18 نوفمبر </a:t>
          </a:r>
          <a:r>
            <a:rPr lang="ar-OM" b="1" u="none" dirty="0" smtClean="0"/>
            <a:t>2003</a:t>
          </a:r>
          <a:r>
            <a:rPr lang="ar-SA" b="1" u="none" dirty="0" smtClean="0"/>
            <a:t>م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34336979-C548-4DA7-9835-13C390038C9D}" type="presOf" srcId="{247A0B8E-9055-4CFA-BBCA-CC23089B33C2}" destId="{6D1D9D8F-1D36-4916-9118-D4AFE61C4B7C}"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1991B7F5-E306-40A9-9609-48A5F343A446}" type="presOf" srcId="{667A8F52-8423-421E-944A-71A664EC1285}" destId="{602351E1-F808-4422-B73D-61D47D6FF991}" srcOrd="0" destOrd="0" presId="urn:microsoft.com/office/officeart/2005/8/layout/vList2"/>
    <dgm:cxn modelId="{FF41A68A-3226-4BE5-8727-62243C4B0058}"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lumMod val="20000"/>
                  <a:lumOff val="80000"/>
                </a:schemeClr>
              </a:solidFill>
              <a:effectLst/>
              <a:latin typeface="&amp;quot"/>
              <a:ea typeface="Times New Roman"/>
              <a:cs typeface="Times New Roman"/>
            </a:rPr>
            <a:t>من هذا المنطلق فإننا نولي أهمية كبرى في سياستنا الداخلية منذ بدء النهضة المباركة لتنمية الموارد البشرية وتطويرها بما يمكنها من خدمة المجتمع ورفع شأن الوطن ومن أجل ذلك فإننا نقدر الجهود التي تبذلها أجهزة الدولة المختلفة في هذا المجال. </a:t>
          </a:r>
          <a:r>
            <a:rPr lang="ar-SA" b="1" dirty="0" smtClean="0">
              <a:solidFill>
                <a:schemeClr val="tx2"/>
              </a:solidFill>
              <a:effectLst/>
              <a:latin typeface="&amp;quot"/>
              <a:ea typeface="Times New Roman"/>
              <a:cs typeface="Times New Roman"/>
            </a:rPr>
            <a:t>كما نشيد بمساهمة القطاع الخاص في برامج التعليم والتدريب وصقل المهارات وإعداد الكوادر العمانية المؤهلة ونشجع بوجه خاص اتجاه هذا القطاع إلى إنشاء الكليات والجامعات في مختلف مناطق السلطنة من أجل توفير أكبر قدر من فرص التعليم العالي في هذا الوطن. ‏ونحن ندعو القائمين على هذه الجامعات إلى تيسير سبل الالتحاق بها أمام الشباب العماني كما ندعوهم إلى العناية بمناهجها الأكاديمية والعمل على تطويرها دائما بما يحقق لها المكانة العلمية المرموقة بين الجامعات</a:t>
          </a:r>
          <a:r>
            <a:rPr lang="ar-SA" b="1" dirty="0" smtClean="0">
              <a:solidFill>
                <a:srgbClr val="8C7111"/>
              </a:solidFill>
              <a:effectLst/>
              <a:latin typeface="&amp;quot"/>
              <a:ea typeface="Times New Roman"/>
              <a:cs typeface="Times New Roman"/>
            </a:rPr>
            <a:t> </a:t>
          </a:r>
          <a:r>
            <a:rPr lang="ar-SA" b="1" dirty="0" smtClean="0">
              <a:solidFill>
                <a:schemeClr val="tx2">
                  <a:lumMod val="20000"/>
                  <a:lumOff val="80000"/>
                </a:schemeClr>
              </a:solidFill>
              <a:effectLst/>
              <a:latin typeface="&amp;quot"/>
              <a:ea typeface="Times New Roman"/>
              <a:cs typeface="Times New Roman"/>
            </a:rPr>
            <a:t>ويزيد من إقبال الدارسين عليها ولا يفوتنا في هذا المقام أن نذكر أننا تابعنا خلال العامين الماضيين نشاط القطاع الخاص والجهد الذي يبذله في مجال توفير فرص العمل للمواطنين في مؤسساته وشركاته . وإذ نحث الشباب العماني على الاستفادة من فرص التعليم والتدريب والعمل المتاحة </a:t>
          </a:r>
          <a:r>
            <a:rPr lang="ar-SA" b="1" dirty="0" smtClean="0">
              <a:solidFill>
                <a:schemeClr val="tx2"/>
              </a:solidFill>
              <a:effectLst/>
              <a:latin typeface="&amp;quot"/>
              <a:ea typeface="Times New Roman"/>
              <a:cs typeface="Times New Roman"/>
            </a:rPr>
            <a:t>فإننا نود ‏أن يستخلص الجميع من دعوتنا المتكررة إلى العناية بالموارد ‏البشرية ((تعليما وتدريبا وتوظيفا)) </a:t>
          </a:r>
          <a:r>
            <a:rPr lang="ar-SA" b="1" dirty="0" smtClean="0">
              <a:solidFill>
                <a:schemeClr val="tx2">
                  <a:lumMod val="20000"/>
                  <a:lumOff val="80000"/>
                </a:schemeClr>
              </a:solidFill>
              <a:effectLst/>
              <a:latin typeface="&amp;quot"/>
              <a:ea typeface="Times New Roman"/>
              <a:cs typeface="Times New Roman"/>
            </a:rPr>
            <a:t>مدى اهتمامنا بهذا الموضوع الحيوي الذي نعتبره الركن الأساسي لبناء المستقبل والحافز الأكبر للنجاح في بلوغ الغايات التي نسعى إليها والأهداف التي نصبو إلى تحقيقها</a:t>
          </a:r>
          <a:r>
            <a:rPr lang="en-US" b="1" dirty="0" smtClean="0">
              <a:solidFill>
                <a:schemeClr val="tx2">
                  <a:lumMod val="20000"/>
                  <a:lumOff val="80000"/>
                </a:schemeClr>
              </a:solidFill>
              <a:effectLst/>
              <a:latin typeface="&amp;quot"/>
              <a:ea typeface="Times New Roman"/>
              <a:cs typeface="Times New Roman"/>
            </a:rPr>
            <a:t>".</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a:blipFill rotWithShape="1">
          <a:blip xmlns:r="http://schemas.openxmlformats.org/officeDocument/2006/relationships" r:embed="rId1"/>
          <a:stretch>
            <a:fillRect/>
          </a:stretch>
        </a:blipFill>
      </dgm:spPr>
    </dgm:pt>
  </dgm:ptLst>
  <dgm:cxnLst>
    <dgm:cxn modelId="{2CD77741-1B72-4D78-BD60-6E6D2447B13D}" type="presOf" srcId="{5DCDE1EB-7219-4EEC-A4A9-9F0EEA39450A}" destId="{5EF3915F-30E2-444B-AD3E-0DDE476437BB}" srcOrd="0" destOrd="0" presId="urn:microsoft.com/office/officeart/2008/layout/PictureStrips"/>
    <dgm:cxn modelId="{DAB34DC4-63C9-4BE0-8795-88CCC4D05778}" srcId="{5DCDE1EB-7219-4EEC-A4A9-9F0EEA39450A}" destId="{21C952BB-6B3B-44E9-82A6-19AC0877800B}" srcOrd="0" destOrd="0" parTransId="{05BDD347-C2F7-486C-BCD5-78EA20CF5B32}" sibTransId="{2BCB9FCD-319E-42FD-A8B2-A8582AEF32DD}"/>
    <dgm:cxn modelId="{A7519AAC-9DDB-448E-BB92-77AE008BC9F8}" type="presOf" srcId="{21C952BB-6B3B-44E9-82A6-19AC0877800B}" destId="{00F38E37-67C0-4BD4-B017-E69AAAE8D9DC}" srcOrd="0" destOrd="0" presId="urn:microsoft.com/office/officeart/2008/layout/PictureStrips"/>
    <dgm:cxn modelId="{562B3184-429B-4FA6-B4FC-AAABC36EDC17}" type="presParOf" srcId="{5EF3915F-30E2-444B-AD3E-0DDE476437BB}" destId="{76AE639C-9536-4EFE-9FD8-63645CC7343C}" srcOrd="0" destOrd="0" presId="urn:microsoft.com/office/officeart/2008/layout/PictureStrips"/>
    <dgm:cxn modelId="{CC384757-BB62-4A4C-9F13-62CC258FE99E}" type="presParOf" srcId="{76AE639C-9536-4EFE-9FD8-63645CC7343C}" destId="{00F38E37-67C0-4BD4-B017-E69AAAE8D9DC}" srcOrd="0" destOrd="0" presId="urn:microsoft.com/office/officeart/2008/layout/PictureStrips"/>
    <dgm:cxn modelId="{7377A1C3-7C24-4C3B-B7B6-7BBF5F98B4B9}"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algn="ctr" rtl="0"/>
          <a:r>
            <a:rPr lang="ar-SA" b="1" dirty="0" smtClean="0">
              <a:solidFill>
                <a:srgbClr val="163154"/>
              </a:solidFill>
              <a:effectLst/>
              <a:latin typeface="&amp;quot"/>
              <a:ea typeface="Times New Roman"/>
              <a:cs typeface="Times New Roman"/>
            </a:rPr>
            <a:t>من كلمة المغفور له جلالة السلطان قابوس بن سعيد بن تيمور - طيب الله ثراه</a:t>
          </a:r>
          <a:r>
            <a:rPr lang="en-US" b="1" dirty="0" smtClean="0">
              <a:solidFill>
                <a:srgbClr val="163154"/>
              </a:solidFill>
              <a:effectLst/>
              <a:latin typeface="&amp;quot"/>
              <a:ea typeface="Times New Roman"/>
              <a:cs typeface="Times New Roman"/>
            </a:rPr>
            <a:t> - </a:t>
          </a:r>
          <a:r>
            <a:rPr lang="ar-SA" b="1" dirty="0" smtClean="0">
              <a:solidFill>
                <a:srgbClr val="163154"/>
              </a:solidFill>
              <a:effectLst/>
              <a:latin typeface="&amp;quot"/>
              <a:ea typeface="Times New Roman"/>
              <a:cs typeface="Times New Roman"/>
            </a:rPr>
            <a:t>في المؤتمر العام لمنظمة الامم المتحدة للتربية والعلوم والثقافة "اليونسكو" بمناسبة مرور ستين عاما على إنشاء المنظمة 4 أكتوبر 2005م</a:t>
          </a:r>
          <a:r>
            <a:rPr lang="ar-SA" b="1" dirty="0" smtClean="0">
              <a:solidFill>
                <a:srgbClr val="215498"/>
              </a:solidFill>
              <a:effectLst/>
              <a:latin typeface="&amp;quot"/>
              <a:ea typeface="Times New Roman"/>
              <a:cs typeface="Times New Roman"/>
            </a:rPr>
            <a:t>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9AC9EC6B-49C4-4239-9EB5-5BEAD4E46B19}" srcId="{667A8F52-8423-421E-944A-71A664EC1285}" destId="{247A0B8E-9055-4CFA-BBCA-CC23089B33C2}" srcOrd="0" destOrd="0" parTransId="{8CD70766-9BCA-42B9-9423-3F0AC4F7E660}" sibTransId="{C31D1BBE-1F79-4E5B-AD7C-8478A837909D}"/>
    <dgm:cxn modelId="{D92CF4C1-D6DC-448F-8C57-14AD151C8F28}" type="presOf" srcId="{247A0B8E-9055-4CFA-BBCA-CC23089B33C2}" destId="{6D1D9D8F-1D36-4916-9118-D4AFE61C4B7C}" srcOrd="0" destOrd="0" presId="urn:microsoft.com/office/officeart/2005/8/layout/vList2"/>
    <dgm:cxn modelId="{71840F3A-C031-4D4A-A53B-3A3A95D074F1}" type="presOf" srcId="{667A8F52-8423-421E-944A-71A664EC1285}" destId="{602351E1-F808-4422-B73D-61D47D6FF991}" srcOrd="0" destOrd="0" presId="urn:microsoft.com/office/officeart/2005/8/layout/vList2"/>
    <dgm:cxn modelId="{C7559D98-7207-43ED-B212-2F7C4B075FD4}"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lumMod val="20000"/>
                  <a:lumOff val="80000"/>
                </a:schemeClr>
              </a:solidFill>
              <a:effectLst/>
              <a:latin typeface="&amp;quot"/>
              <a:ea typeface="Times New Roman"/>
              <a:cs typeface="Times New Roman"/>
            </a:rPr>
            <a:t>إننا نولي التعليم جل اهتمامنا ونسعى لتطويره وتحسينه ورفع مستواه وتحديث المعارف وتعميقها وإثرائها وتكييفها مع عالم دائم التغير، انطلاقاً من الأهمية التي توليها السلطنة لتنمية الموارد البشرية، وترسيخ منهج التفكير العلمي وتكوين أجيال متعلمة تشارك في عملية التنمية وتتعامل مع المتغيرات والمستجدات المحلية والعالمية بكل كفاءة واقتدار</a:t>
          </a:r>
          <a:r>
            <a:rPr lang="en-US" b="1" dirty="0" smtClean="0">
              <a:solidFill>
                <a:schemeClr val="tx2">
                  <a:lumMod val="20000"/>
                  <a:lumOff val="80000"/>
                </a:schemeClr>
              </a:solidFill>
              <a:effectLst/>
              <a:latin typeface="&amp;quot"/>
              <a:ea typeface="Times New Roman"/>
              <a:cs typeface="Times New Roman"/>
            </a:rPr>
            <a:t>.</a:t>
          </a:r>
          <a:endParaRPr lang="en-US" dirty="0" smtClean="0">
            <a:solidFill>
              <a:schemeClr val="tx2">
                <a:lumMod val="20000"/>
                <a:lumOff val="80000"/>
              </a:schemeClr>
            </a:solidFill>
            <a:effectLst/>
            <a:latin typeface="Calibri"/>
            <a:ea typeface="Calibri"/>
            <a:cs typeface="Arial"/>
          </a:endParaRPr>
        </a:p>
        <a:p>
          <a:pPr algn="just" rtl="1"/>
          <a:r>
            <a:rPr lang="ar-SA" b="1" dirty="0" smtClean="0">
              <a:solidFill>
                <a:schemeClr val="tx2"/>
              </a:solidFill>
              <a:effectLst/>
              <a:latin typeface="&amp;quot"/>
              <a:ea typeface="Times New Roman"/>
              <a:cs typeface="Times New Roman"/>
            </a:rPr>
            <a:t>كما نولي تراثنا الثقافي بمختلف أشكاله ومضامينه المادية وغير المادية أهمية خاصة ونعني به عناية متميزة لماله من أهمية ودور ملموس في النهوض بالحياة الفكرية والفنية والإبداع </a:t>
          </a:r>
          <a:r>
            <a:rPr lang="ar-SA" b="1" u="sng" dirty="0" smtClean="0">
              <a:solidFill>
                <a:schemeClr val="tx2"/>
              </a:solidFill>
              <a:effectLst/>
              <a:latin typeface="&amp;quot"/>
              <a:ea typeface="Times New Roman"/>
              <a:cs typeface="Times New Roman"/>
            </a:rPr>
            <a:t>والابتكار</a:t>
          </a:r>
          <a:r>
            <a:rPr lang="ar-SA" b="1" dirty="0" smtClean="0">
              <a:solidFill>
                <a:schemeClr val="tx2"/>
              </a:solidFill>
              <a:effectLst/>
              <a:latin typeface="&amp;quot"/>
              <a:ea typeface="Times New Roman"/>
              <a:cs typeface="Times New Roman"/>
            </a:rPr>
            <a:t>، ونبدي اعتزازنا بوجود مجموعة من المواقع الثقافية والطبيعية العمانية على لائحة التراث العالمي والتي تمثل دليلاً واضحاً على مساهمة العمانيين عبر العصور المختلفة في بناء الحضارات وتواصلها وتفاعلها مع الثقافات الأخرى</a:t>
          </a:r>
          <a:r>
            <a:rPr lang="en-US" b="1" dirty="0" smtClean="0">
              <a:solidFill>
                <a:schemeClr val="tx2"/>
              </a:solidFill>
              <a:effectLst/>
              <a:latin typeface="&amp;quot"/>
              <a:ea typeface="Times New Roman"/>
              <a:cs typeface="Times New Roman"/>
            </a:rPr>
            <a:t>".</a:t>
          </a:r>
          <a:endParaRPr lang="en-US" dirty="0">
            <a:solidFill>
              <a:schemeClr val="tx2"/>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a:blipFill rotWithShape="1">
          <a:blip xmlns:r="http://schemas.openxmlformats.org/officeDocument/2006/relationships" r:embed="rId1"/>
          <a:stretch>
            <a:fillRect/>
          </a:stretch>
        </a:blipFill>
      </dgm:spPr>
    </dgm:pt>
  </dgm:ptLst>
  <dgm:cxnLst>
    <dgm:cxn modelId="{39A08EA1-0FD0-422A-8B77-5BE7FA0A0419}" type="presOf" srcId="{21C952BB-6B3B-44E9-82A6-19AC0877800B}" destId="{00F38E37-67C0-4BD4-B017-E69AAAE8D9DC}" srcOrd="0" destOrd="0" presId="urn:microsoft.com/office/officeart/2008/layout/PictureStrips"/>
    <dgm:cxn modelId="{DAB34DC4-63C9-4BE0-8795-88CCC4D05778}" srcId="{5DCDE1EB-7219-4EEC-A4A9-9F0EEA39450A}" destId="{21C952BB-6B3B-44E9-82A6-19AC0877800B}" srcOrd="0" destOrd="0" parTransId="{05BDD347-C2F7-486C-BCD5-78EA20CF5B32}" sibTransId="{2BCB9FCD-319E-42FD-A8B2-A8582AEF32DD}"/>
    <dgm:cxn modelId="{2F70C6AE-6DF9-4BB6-A9B1-6E1E435F7CCD}" type="presOf" srcId="{5DCDE1EB-7219-4EEC-A4A9-9F0EEA39450A}" destId="{5EF3915F-30E2-444B-AD3E-0DDE476437BB}" srcOrd="0" destOrd="0" presId="urn:microsoft.com/office/officeart/2008/layout/PictureStrips"/>
    <dgm:cxn modelId="{EC49CA55-F69E-495F-AD7B-BD9EF183926F}" type="presParOf" srcId="{5EF3915F-30E2-444B-AD3E-0DDE476437BB}" destId="{76AE639C-9536-4EFE-9FD8-63645CC7343C}" srcOrd="0" destOrd="0" presId="urn:microsoft.com/office/officeart/2008/layout/PictureStrips"/>
    <dgm:cxn modelId="{1F537736-A6B4-4B1B-A524-18E70E2228AF}" type="presParOf" srcId="{76AE639C-9536-4EFE-9FD8-63645CC7343C}" destId="{00F38E37-67C0-4BD4-B017-E69AAAE8D9DC}" srcOrd="0" destOrd="0" presId="urn:microsoft.com/office/officeart/2008/layout/PictureStrips"/>
    <dgm:cxn modelId="{CC8E9FF5-5FB0-4F5C-B9A2-1DF94C2CD8F4}"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dirty="0" smtClean="0">
              <a:solidFill>
                <a:srgbClr val="163154"/>
              </a:solidFill>
              <a:effectLst/>
              <a:latin typeface="&amp;quot"/>
              <a:ea typeface="Times New Roman"/>
              <a:cs typeface="Times New Roman"/>
            </a:rPr>
            <a:t>من خطاب المغفور له جلالة السلطان قابوس بن سعيد بن تيمور - طيب الله ثراه - بمناسبة الانعقاد السنوي لمجلس عُمان 14نوفمبر 2006م</a:t>
          </a:r>
          <a:r>
            <a:rPr lang="ar-SA" b="1" dirty="0" smtClean="0">
              <a:solidFill>
                <a:srgbClr val="215498"/>
              </a:solidFill>
              <a:effectLst/>
              <a:latin typeface="&amp;quot"/>
              <a:ea typeface="Times New Roman"/>
              <a:cs typeface="Times New Roman"/>
            </a:rPr>
            <a:t>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D952785E-7614-4807-B8DF-850A1EA32FD6}"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38072C8A-2D53-49BD-AF85-55790B757CD2}" type="presOf" srcId="{247A0B8E-9055-4CFA-BBCA-CC23089B33C2}" destId="{6D1D9D8F-1D36-4916-9118-D4AFE61C4B7C}" srcOrd="0" destOrd="0" presId="urn:microsoft.com/office/officeart/2005/8/layout/vList2"/>
    <dgm:cxn modelId="{BD05386D-C2C1-4A48-BAA8-9623CF1B9E60}"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smtClean="0">
              <a:solidFill>
                <a:schemeClr val="tx2">
                  <a:lumMod val="20000"/>
                  <a:lumOff val="80000"/>
                </a:schemeClr>
              </a:solidFill>
              <a:effectLst/>
              <a:latin typeface="&amp;quot"/>
              <a:ea typeface="Times New Roman"/>
              <a:cs typeface="Times New Roman"/>
            </a:rPr>
            <a:t>تعلمون مدى اهتمامنا بتطوير الموارد البشرية وتحقيق فرص أفضل وأكثر لأبنائنا الشباب وبناتنا الشابات في التعليم والتدريب والتوظيف بحيث يكاد يكون هذا بندا ثابتا في كل خطاب نتوجه به إليكم ومن خلالكم إلى جميع أهل عمان</a:t>
          </a:r>
          <a:r>
            <a:rPr lang="en-US" b="1" smtClean="0">
              <a:solidFill>
                <a:schemeClr val="tx2">
                  <a:lumMod val="20000"/>
                  <a:lumOff val="80000"/>
                </a:schemeClr>
              </a:solidFill>
              <a:effectLst/>
              <a:latin typeface="&amp;quot"/>
              <a:ea typeface="Times New Roman"/>
              <a:cs typeface="Times New Roman"/>
            </a:rPr>
            <a:t>.</a:t>
          </a:r>
          <a:endParaRPr lang="en-US" smtClean="0">
            <a:solidFill>
              <a:schemeClr val="tx2">
                <a:lumMod val="20000"/>
                <a:lumOff val="80000"/>
              </a:schemeClr>
            </a:solidFill>
            <a:effectLst/>
            <a:latin typeface="Calibri"/>
            <a:ea typeface="Calibri"/>
            <a:cs typeface="Arial"/>
          </a:endParaRPr>
        </a:p>
        <a:p>
          <a:pPr algn="just" rtl="1"/>
          <a:r>
            <a:rPr lang="ar-SA" b="1" smtClean="0">
              <a:solidFill>
                <a:schemeClr val="tx2">
                  <a:lumMod val="20000"/>
                  <a:lumOff val="80000"/>
                </a:schemeClr>
              </a:solidFill>
              <a:effectLst/>
              <a:latin typeface="&amp;quot"/>
              <a:ea typeface="Times New Roman"/>
              <a:cs typeface="Times New Roman"/>
            </a:rPr>
            <a:t>ولا غرو في ذلك فالإنسان هو قاعدة البناء الحضاري وأصله الأصيل وبدونه لا تقوم حضارة يرجى لها التطور والاستمرار. لذلك فإننا نجدد تأكيدنا على هذا الجانب الهام من جوانب تطوير المجتمع وتحديثه</a:t>
          </a:r>
          <a:r>
            <a:rPr lang="en-US" b="1" smtClean="0">
              <a:solidFill>
                <a:schemeClr val="tx2">
                  <a:lumMod val="20000"/>
                  <a:lumOff val="80000"/>
                </a:schemeClr>
              </a:solidFill>
              <a:effectLst/>
              <a:latin typeface="&amp;quot"/>
              <a:ea typeface="Times New Roman"/>
              <a:cs typeface="Times New Roman"/>
            </a:rPr>
            <a:t>...</a:t>
          </a:r>
          <a:endParaRPr lang="en-US" smtClean="0">
            <a:solidFill>
              <a:schemeClr val="tx2">
                <a:lumMod val="20000"/>
                <a:lumOff val="80000"/>
              </a:schemeClr>
            </a:solidFill>
            <a:effectLst/>
            <a:latin typeface="Calibri"/>
            <a:ea typeface="Calibri"/>
            <a:cs typeface="Arial"/>
          </a:endParaRPr>
        </a:p>
        <a:p>
          <a:pPr algn="just" rtl="1"/>
          <a:r>
            <a:rPr lang="ar-SA" b="1" smtClean="0">
              <a:solidFill>
                <a:schemeClr val="tx2"/>
              </a:solidFill>
              <a:effectLst/>
              <a:latin typeface="&amp;quot"/>
              <a:ea typeface="Times New Roman"/>
              <a:cs typeface="Times New Roman"/>
            </a:rPr>
            <a:t>إن العلم والعمل أمران متلازمان لا يستغني أحدهما عن الآخر، فبهما معا تبني الأمم أمجادها وتعلي بنيان حاضرها ومستقبلها وبهما معا يحقق الإنسان ذاته ويصل إلى ما يبتغيه من عيش كريم وحياة مستقرة وغد باسم بالأمل والرجاء </a:t>
          </a:r>
          <a:r>
            <a:rPr lang="ar-SA" b="1" smtClean="0">
              <a:solidFill>
                <a:srgbClr val="8C7111"/>
              </a:solidFill>
              <a:effectLst/>
              <a:latin typeface="&amp;quot"/>
              <a:ea typeface="Times New Roman"/>
              <a:cs typeface="Times New Roman"/>
            </a:rPr>
            <a:t>، </a:t>
          </a:r>
          <a:r>
            <a:rPr lang="ar-SA" b="1" smtClean="0">
              <a:solidFill>
                <a:schemeClr val="tx2">
                  <a:lumMod val="20000"/>
                  <a:lumOff val="80000"/>
                </a:schemeClr>
              </a:solidFill>
              <a:effectLst/>
              <a:latin typeface="&amp;quot"/>
              <a:ea typeface="Times New Roman"/>
              <a:cs typeface="Times New Roman"/>
            </a:rPr>
            <a:t>ونحن على يقين بأن المجتمع العماني على وعي تام بهذه الحقيقة. </a:t>
          </a:r>
          <a:r>
            <a:rPr lang="ar-SA" b="1" smtClean="0">
              <a:solidFill>
                <a:schemeClr val="tx2"/>
              </a:solidFill>
              <a:effectLst/>
              <a:latin typeface="&amp;quot"/>
              <a:ea typeface="Times New Roman"/>
              <a:cs typeface="Times New Roman"/>
            </a:rPr>
            <a:t>وفي هذا المقام نود أن نعلن إننا قد قررنا تقديم عون مناسب إلى الجامعات الخاصة تشجيعا لها على القيام بواجبها الكبير نحو تزويد المجتمع بالكوادر المؤهلة تأهيلا عاليا علميا وعمليا وبما يساعد على الارتقاء بمستوى أدائها وأداء خريجيها في مختلف ميادين العمل التي تتطلبها الحياة العصرية المتطورة </a:t>
          </a:r>
          <a:r>
            <a:rPr lang="ar-SA" b="1" smtClean="0">
              <a:solidFill>
                <a:schemeClr val="tx2">
                  <a:lumMod val="20000"/>
                  <a:lumOff val="80000"/>
                </a:schemeClr>
              </a:solidFill>
              <a:effectLst/>
              <a:latin typeface="&amp;quot"/>
              <a:ea typeface="Times New Roman"/>
              <a:cs typeface="Times New Roman"/>
            </a:rPr>
            <a:t>والله ولي التوفيق</a:t>
          </a:r>
          <a:r>
            <a:rPr lang="en-US" b="1" smtClean="0">
              <a:solidFill>
                <a:srgbClr val="8C7111"/>
              </a:solidFill>
              <a:effectLst/>
              <a:latin typeface="&amp;quot"/>
              <a:ea typeface="Times New Roman"/>
              <a:cs typeface="Times New Roman"/>
            </a:rPr>
            <a:t>".</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a:blipFill rotWithShape="1">
          <a:blip xmlns:r="http://schemas.openxmlformats.org/officeDocument/2006/relationships" r:embed="rId1"/>
          <a:stretch>
            <a:fillRect/>
          </a:stretch>
        </a:blipFill>
      </dgm:spPr>
    </dgm:pt>
  </dgm:ptLst>
  <dgm:cxnLst>
    <dgm:cxn modelId="{DAB34DC4-63C9-4BE0-8795-88CCC4D05778}" srcId="{5DCDE1EB-7219-4EEC-A4A9-9F0EEA39450A}" destId="{21C952BB-6B3B-44E9-82A6-19AC0877800B}" srcOrd="0" destOrd="0" parTransId="{05BDD347-C2F7-486C-BCD5-78EA20CF5B32}" sibTransId="{2BCB9FCD-319E-42FD-A8B2-A8582AEF32DD}"/>
    <dgm:cxn modelId="{1A9BC32B-C1B5-436E-92A1-E8E0BBE1FDA4}" type="presOf" srcId="{5DCDE1EB-7219-4EEC-A4A9-9F0EEA39450A}" destId="{5EF3915F-30E2-444B-AD3E-0DDE476437BB}" srcOrd="0" destOrd="0" presId="urn:microsoft.com/office/officeart/2008/layout/PictureStrips"/>
    <dgm:cxn modelId="{A0AD6354-B211-48C0-AFEC-FE8734FFCB60}" type="presOf" srcId="{21C952BB-6B3B-44E9-82A6-19AC0877800B}" destId="{00F38E37-67C0-4BD4-B017-E69AAAE8D9DC}" srcOrd="0" destOrd="0" presId="urn:microsoft.com/office/officeart/2008/layout/PictureStrips"/>
    <dgm:cxn modelId="{D39581A4-D5DB-40E0-B228-0D1C93FFC09C}" type="presParOf" srcId="{5EF3915F-30E2-444B-AD3E-0DDE476437BB}" destId="{76AE639C-9536-4EFE-9FD8-63645CC7343C}" srcOrd="0" destOrd="0" presId="urn:microsoft.com/office/officeart/2008/layout/PictureStrips"/>
    <dgm:cxn modelId="{12D26A28-BD47-48D3-9F15-5E4CD973F4B1}" type="presParOf" srcId="{76AE639C-9536-4EFE-9FD8-63645CC7343C}" destId="{00F38E37-67C0-4BD4-B017-E69AAAE8D9DC}" srcOrd="0" destOrd="0" presId="urn:microsoft.com/office/officeart/2008/layout/PictureStrips"/>
    <dgm:cxn modelId="{BE3B18A9-2B2F-4604-A262-5EE72B3DF361}"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dirty="0" smtClean="0">
              <a:solidFill>
                <a:srgbClr val="163154"/>
              </a:solidFill>
              <a:effectLst/>
              <a:latin typeface="&amp;quot"/>
              <a:ea typeface="Times New Roman"/>
              <a:cs typeface="Times New Roman"/>
            </a:rPr>
            <a:t>بمناسبة الانعقاد السنوي لمجلس عُمان 11 نوفمبر 2008م</a:t>
          </a:r>
          <a:r>
            <a:rPr lang="ar-SA" b="1" dirty="0" smtClean="0">
              <a:solidFill>
                <a:srgbClr val="215498"/>
              </a:solidFill>
              <a:effectLst/>
              <a:latin typeface="&amp;quot"/>
              <a:ea typeface="Times New Roman"/>
              <a:cs typeface="Times New Roman"/>
            </a:rPr>
            <a:t> </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479FD753-FB0E-4D66-9830-0A398D3915CF}" type="presOf" srcId="{247A0B8E-9055-4CFA-BBCA-CC23089B33C2}" destId="{6D1D9D8F-1D36-4916-9118-D4AFE61C4B7C}"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50183817-5353-4CD6-AF51-78F724962219}" type="presOf" srcId="{667A8F52-8423-421E-944A-71A664EC1285}" destId="{602351E1-F808-4422-B73D-61D47D6FF991}" srcOrd="0" destOrd="0" presId="urn:microsoft.com/office/officeart/2005/8/layout/vList2"/>
    <dgm:cxn modelId="{6EB4F093-CE29-4110-B2F0-51E890DCFDF2}"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lumMod val="20000"/>
                  <a:lumOff val="80000"/>
                </a:schemeClr>
              </a:solidFill>
              <a:effectLst/>
              <a:latin typeface="&amp;quot"/>
              <a:ea typeface="Times New Roman"/>
              <a:cs typeface="Times New Roman"/>
            </a:rPr>
            <a:t>لقد أكدنا دوما على أهمية العلم والمعرفة </a:t>
          </a:r>
          <a:r>
            <a:rPr lang="ar-SA" b="1" dirty="0" smtClean="0">
              <a:solidFill>
                <a:schemeClr val="tx2"/>
              </a:solidFill>
              <a:effectLst/>
              <a:latin typeface="&amp;quot"/>
              <a:ea typeface="Times New Roman"/>
              <a:cs typeface="Times New Roman"/>
            </a:rPr>
            <a:t>وكان نهجنا المتواصل هو الإنفتاح على مستجداتهما ولقد أصبحت تقنية المعلومات والاتصالات هي المحرك الأساسي لعجلة التنمية في هذه الألفية الثالثة</a:t>
          </a:r>
          <a:r>
            <a:rPr lang="ar-SA" b="1" dirty="0" smtClean="0">
              <a:solidFill>
                <a:srgbClr val="8C7111"/>
              </a:solidFill>
              <a:effectLst/>
              <a:latin typeface="&amp;quot"/>
              <a:ea typeface="Times New Roman"/>
              <a:cs typeface="Times New Roman"/>
            </a:rPr>
            <a:t>. </a:t>
          </a:r>
          <a:r>
            <a:rPr lang="ar-SA" b="1" dirty="0" smtClean="0">
              <a:solidFill>
                <a:schemeClr val="tx2"/>
              </a:solidFill>
              <a:effectLst/>
              <a:latin typeface="&amp;quot"/>
              <a:ea typeface="Times New Roman"/>
              <a:cs typeface="Times New Roman"/>
            </a:rPr>
            <a:t>لهذا أولينا اهتمامنا لإيجاد استراتيجية وطنية لتنمية قدرات المواطنين ومهاراتهم في التعامل مع هذا المجال وتطوير الخدمات الحكومية الالكترونية. </a:t>
          </a:r>
          <a:r>
            <a:rPr lang="ar-SA" b="1" dirty="0" smtClean="0">
              <a:solidFill>
                <a:schemeClr val="tx2">
                  <a:lumMod val="20000"/>
                  <a:lumOff val="80000"/>
                </a:schemeClr>
              </a:solidFill>
              <a:effectLst/>
              <a:latin typeface="&amp;quot"/>
              <a:ea typeface="Times New Roman"/>
              <a:cs typeface="Times New Roman"/>
            </a:rPr>
            <a:t>ونحن نتابع عن كثب الخطوات الهامة التي تمت </a:t>
          </a:r>
          <a:r>
            <a:rPr lang="ar-SA" b="1" dirty="0" smtClean="0">
              <a:solidFill>
                <a:schemeClr val="tx2"/>
              </a:solidFill>
              <a:effectLst/>
              <a:latin typeface="&amp;quot"/>
              <a:ea typeface="Times New Roman"/>
              <a:cs typeface="Times New Roman"/>
            </a:rPr>
            <a:t>على هذا الصعيد وندعو جميع المؤسسات الحكومية للمسارعة إلى تعزيز أدائها وتيسير خدماتها بواسطة التقنية الرقمية </a:t>
          </a:r>
          <a:r>
            <a:rPr lang="ar-SA" b="1" dirty="0" smtClean="0">
              <a:solidFill>
                <a:schemeClr val="tx2">
                  <a:lumMod val="20000"/>
                  <a:lumOff val="80000"/>
                </a:schemeClr>
              </a:solidFill>
              <a:effectLst/>
              <a:latin typeface="&amp;quot"/>
              <a:ea typeface="Times New Roman"/>
              <a:cs typeface="Times New Roman"/>
            </a:rPr>
            <a:t>متطلعين إلى الارتقاء بالسلطنة إلى آفاق المعارف الحديثة المتجددة</a:t>
          </a:r>
          <a:r>
            <a:rPr lang="en-US" b="1" dirty="0" smtClean="0">
              <a:solidFill>
                <a:srgbClr val="8C7111"/>
              </a:solidFill>
              <a:effectLst/>
              <a:latin typeface="&amp;quot"/>
              <a:ea typeface="Times New Roman"/>
              <a:cs typeface="Times New Roman"/>
            </a:rPr>
            <a:t>".</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a:blipFill rotWithShape="1">
          <a:blip xmlns:r="http://schemas.openxmlformats.org/officeDocument/2006/relationships" r:embed="rId1"/>
          <a:stretch>
            <a:fillRect/>
          </a:stretch>
        </a:blipFill>
      </dgm:spPr>
    </dgm:pt>
  </dgm:ptLst>
  <dgm:cxnLst>
    <dgm:cxn modelId="{DAB34DC4-63C9-4BE0-8795-88CCC4D05778}" srcId="{5DCDE1EB-7219-4EEC-A4A9-9F0EEA39450A}" destId="{21C952BB-6B3B-44E9-82A6-19AC0877800B}" srcOrd="0" destOrd="0" parTransId="{05BDD347-C2F7-486C-BCD5-78EA20CF5B32}" sibTransId="{2BCB9FCD-319E-42FD-A8B2-A8582AEF32DD}"/>
    <dgm:cxn modelId="{564DD2EF-EDEB-4911-85AB-6809A71F87F2}" type="presOf" srcId="{21C952BB-6B3B-44E9-82A6-19AC0877800B}" destId="{00F38E37-67C0-4BD4-B017-E69AAAE8D9DC}" srcOrd="0" destOrd="0" presId="urn:microsoft.com/office/officeart/2008/layout/PictureStrips"/>
    <dgm:cxn modelId="{AC41E3B5-FD3A-4A3E-AE51-4524989A3B18}" type="presOf" srcId="{5DCDE1EB-7219-4EEC-A4A9-9F0EEA39450A}" destId="{5EF3915F-30E2-444B-AD3E-0DDE476437BB}" srcOrd="0" destOrd="0" presId="urn:microsoft.com/office/officeart/2008/layout/PictureStrips"/>
    <dgm:cxn modelId="{403CF598-1FA4-49D2-ACB9-932C110919A2}" type="presParOf" srcId="{5EF3915F-30E2-444B-AD3E-0DDE476437BB}" destId="{76AE639C-9536-4EFE-9FD8-63645CC7343C}" srcOrd="0" destOrd="0" presId="urn:microsoft.com/office/officeart/2008/layout/PictureStrips"/>
    <dgm:cxn modelId="{5169F75B-A61B-4052-993A-C89918D511DB}" type="presParOf" srcId="{76AE639C-9536-4EFE-9FD8-63645CC7343C}" destId="{00F38E37-67C0-4BD4-B017-E69AAAE8D9DC}" srcOrd="0" destOrd="0" presId="urn:microsoft.com/office/officeart/2008/layout/PictureStrips"/>
    <dgm:cxn modelId="{FD78E128-C95A-449B-80A0-4DB324D6A9DB}"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dirty="0" smtClean="0">
              <a:solidFill>
                <a:srgbClr val="163154"/>
              </a:solidFill>
              <a:effectLst/>
              <a:latin typeface="&amp;quot"/>
              <a:ea typeface="Times New Roman"/>
              <a:cs typeface="Times New Roman"/>
            </a:rPr>
            <a:t>بمناسبة الانعقاد السنوي لمجلس عُمان </a:t>
          </a:r>
          <a:r>
            <a:rPr lang="ar-OM" b="1" dirty="0" smtClean="0">
              <a:solidFill>
                <a:srgbClr val="163154"/>
              </a:solidFill>
              <a:effectLst/>
              <a:latin typeface="&amp;quot"/>
              <a:ea typeface="Times New Roman"/>
              <a:cs typeface="Times New Roman"/>
            </a:rPr>
            <a:t>31اكتوبر2011</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253B00DF-EE50-4E4C-B418-94BFEA4C7612}" type="presOf" srcId="{247A0B8E-9055-4CFA-BBCA-CC23089B33C2}" destId="{6D1D9D8F-1D36-4916-9118-D4AFE61C4B7C}" srcOrd="0" destOrd="0" presId="urn:microsoft.com/office/officeart/2005/8/layout/vList2"/>
    <dgm:cxn modelId="{6F05635F-EE04-40D9-87FF-0818AF0A6822}"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CF822FEE-C1A4-4483-BBE8-997EEA480606}"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lumMod val="20000"/>
                  <a:lumOff val="80000"/>
                </a:schemeClr>
              </a:solidFill>
              <a:effectLst/>
              <a:latin typeface="&amp;quot"/>
              <a:ea typeface="Times New Roman"/>
              <a:cs typeface="Times New Roman"/>
            </a:rPr>
            <a:t>وسوف تشهد المرحلة القادمة بإذن الله اهتماما أكبر ورعاية أوفر تهيئ مزيدا من الفرص للشباب من أجل تعزيز مكتسباته في العلم والمعرفة وتقوية ملكاته في الإبداع والإنتاج وزيادة مشاركته في مسيرة التنمية الشاملة </a:t>
          </a:r>
          <a:r>
            <a:rPr lang="ar-SA" b="1" dirty="0" smtClean="0">
              <a:solidFill>
                <a:srgbClr val="8C7111"/>
              </a:solidFill>
              <a:effectLst/>
              <a:latin typeface="&amp;quot"/>
              <a:ea typeface="Times New Roman"/>
              <a:cs typeface="Times New Roman"/>
            </a:rPr>
            <a:t>. </a:t>
          </a:r>
          <a:r>
            <a:rPr lang="ar-SA" b="1" dirty="0" smtClean="0">
              <a:solidFill>
                <a:schemeClr val="tx2"/>
              </a:solidFill>
              <a:effectLst/>
              <a:latin typeface="&amp;quot"/>
              <a:ea typeface="Times New Roman"/>
              <a:cs typeface="Times New Roman"/>
            </a:rPr>
            <a:t>ولما كان التعليم هو الركيزة الأساسية للتقدم والتطور ولإيجاد جيل يتحلى بالوعي والمسؤولية ويتمتع بالخبرة والمهارة ويتطلع إلى مستوى معرفي أرقى وأرفع فأنه لابد من إجراء تقييم شامل للمسيرة التعليمية من أجل تحقيق تلك التطلعات والاستفادة من فرص العمل المتاحة في القطاعين العام والخاص</a:t>
          </a:r>
          <a:r>
            <a:rPr lang="en-US" b="1" dirty="0" smtClean="0">
              <a:solidFill>
                <a:schemeClr val="tx2"/>
              </a:solidFill>
              <a:effectLst/>
              <a:latin typeface="&amp;quot"/>
              <a:ea typeface="Times New Roman"/>
              <a:cs typeface="Times New Roman"/>
            </a:rPr>
            <a:t>".</a:t>
          </a:r>
          <a:endParaRPr lang="en-US" dirty="0">
            <a:solidFill>
              <a:schemeClr val="tx2"/>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a:blipFill rotWithShape="1">
          <a:blip xmlns:r="http://schemas.openxmlformats.org/officeDocument/2006/relationships" r:embed="rId1"/>
          <a:stretch>
            <a:fillRect/>
          </a:stretch>
        </a:blipFill>
      </dgm:spPr>
    </dgm:pt>
  </dgm:ptLst>
  <dgm:cxnLst>
    <dgm:cxn modelId="{DAB34DC4-63C9-4BE0-8795-88CCC4D05778}" srcId="{5DCDE1EB-7219-4EEC-A4A9-9F0EEA39450A}" destId="{21C952BB-6B3B-44E9-82A6-19AC0877800B}" srcOrd="0" destOrd="0" parTransId="{05BDD347-C2F7-486C-BCD5-78EA20CF5B32}" sibTransId="{2BCB9FCD-319E-42FD-A8B2-A8582AEF32DD}"/>
    <dgm:cxn modelId="{4A99D605-A79A-4B18-B302-02C04FCEC3BF}" type="presOf" srcId="{5DCDE1EB-7219-4EEC-A4A9-9F0EEA39450A}" destId="{5EF3915F-30E2-444B-AD3E-0DDE476437BB}" srcOrd="0" destOrd="0" presId="urn:microsoft.com/office/officeart/2008/layout/PictureStrips"/>
    <dgm:cxn modelId="{D4F30966-E8E9-4C79-9FFC-F68FB0B60439}" type="presOf" srcId="{21C952BB-6B3B-44E9-82A6-19AC0877800B}" destId="{00F38E37-67C0-4BD4-B017-E69AAAE8D9DC}" srcOrd="0" destOrd="0" presId="urn:microsoft.com/office/officeart/2008/layout/PictureStrips"/>
    <dgm:cxn modelId="{36A8D636-A844-4278-9086-30A208794A76}" type="presParOf" srcId="{5EF3915F-30E2-444B-AD3E-0DDE476437BB}" destId="{76AE639C-9536-4EFE-9FD8-63645CC7343C}" srcOrd="0" destOrd="0" presId="urn:microsoft.com/office/officeart/2008/layout/PictureStrips"/>
    <dgm:cxn modelId="{051F7302-AB47-4DFD-BAF7-8D8519D85EAF}" type="presParOf" srcId="{76AE639C-9536-4EFE-9FD8-63645CC7343C}" destId="{00F38E37-67C0-4BD4-B017-E69AAAE8D9DC}" srcOrd="0" destOrd="0" presId="urn:microsoft.com/office/officeart/2008/layout/PictureStrips"/>
    <dgm:cxn modelId="{25E007CD-F747-4955-B7B8-557BDDEFC07E}"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rtl="0"/>
          <a:r>
            <a:rPr lang="ar-SA" b="1" dirty="0" smtClean="0">
              <a:solidFill>
                <a:srgbClr val="163154"/>
              </a:solidFill>
              <a:effectLst/>
              <a:latin typeface="&amp;quot"/>
              <a:ea typeface="Times New Roman"/>
              <a:cs typeface="Times New Roman"/>
            </a:rPr>
            <a:t>بمناسبة الانعقاد السنوي لمجلس عُمان </a:t>
          </a:r>
          <a:r>
            <a:rPr lang="ar-OM" b="1" dirty="0" smtClean="0">
              <a:solidFill>
                <a:srgbClr val="163154"/>
              </a:solidFill>
              <a:effectLst/>
              <a:latin typeface="&amp;quot"/>
              <a:ea typeface="Times New Roman"/>
              <a:cs typeface="Times New Roman"/>
            </a:rPr>
            <a:t>12</a:t>
          </a:r>
          <a:r>
            <a:rPr lang="ar-SA" b="1" dirty="0" smtClean="0">
              <a:solidFill>
                <a:srgbClr val="163154"/>
              </a:solidFill>
              <a:effectLst/>
              <a:latin typeface="&amp;quot"/>
              <a:ea typeface="Times New Roman"/>
              <a:cs typeface="Times New Roman"/>
            </a:rPr>
            <a:t>نوفمبر </a:t>
          </a:r>
          <a:r>
            <a:rPr lang="ar-OM" b="1" dirty="0" smtClean="0">
              <a:solidFill>
                <a:srgbClr val="163154"/>
              </a:solidFill>
              <a:effectLst/>
              <a:latin typeface="&amp;quot"/>
              <a:ea typeface="Times New Roman"/>
              <a:cs typeface="Times New Roman"/>
            </a:rPr>
            <a:t>2012</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6222C4CE-5FAE-4C82-8096-FB1106262656}"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4E86E064-DCDD-4455-8FFF-5894ED21EE7D}" type="presOf" srcId="{247A0B8E-9055-4CFA-BBCA-CC23089B33C2}" destId="{6D1D9D8F-1D36-4916-9118-D4AFE61C4B7C}" srcOrd="0" destOrd="0" presId="urn:microsoft.com/office/officeart/2005/8/layout/vList2"/>
    <dgm:cxn modelId="{7110DB46-2D62-4430-8F56-D6FF48645796}"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lumMod val="20000"/>
                  <a:lumOff val="80000"/>
                </a:schemeClr>
              </a:solidFill>
              <a:effectLst/>
              <a:latin typeface="&amp;quot"/>
              <a:ea typeface="Times New Roman"/>
              <a:cs typeface="Times New Roman"/>
            </a:rPr>
            <a:t>لوخلال الفترة المنصرمة طبقت في عمان أنظمة ومناهج تعليمية متنوعة وبرامج تدريبية وتأهيلية متعددة إلا أن الأمر </a:t>
          </a:r>
          <a:r>
            <a:rPr lang="ar-SA" b="1" dirty="0" smtClean="0">
              <a:solidFill>
                <a:schemeClr val="tx2"/>
              </a:solidFill>
              <a:effectLst/>
              <a:latin typeface="&amp;quot"/>
              <a:ea typeface="Times New Roman"/>
              <a:cs typeface="Times New Roman"/>
            </a:rPr>
            <a:t>يتطلب إيلاء عناية أكبر للربط بين مخرجات التعليم ومتطلبات سوق العمل. لذلك فإنه من أولويات المرحلة التي نمر بها والمرحلة القادمة التي نستشرفها مراجعة سياسات التعليم وخططه وبرامجه وتطويرها بما يواكب المتغيرات التي يشهدها الوطن والمتطلبات التي يفرضها التقدم العلمي والتطور الحضاري </a:t>
          </a:r>
          <a:r>
            <a:rPr lang="ar-SA" b="1" dirty="0" smtClean="0">
              <a:solidFill>
                <a:schemeClr val="tx2">
                  <a:lumMod val="20000"/>
                  <a:lumOff val="80000"/>
                </a:schemeClr>
              </a:solidFill>
              <a:effectLst/>
              <a:latin typeface="&amp;quot"/>
              <a:ea typeface="Times New Roman"/>
              <a:cs typeface="Times New Roman"/>
            </a:rPr>
            <a:t>وصولا إلى بناء جيل مسلح بالوعي والمعرفة والقدرات المطلوبة للعمل المفيد</a:t>
          </a:r>
          <a:r>
            <a:rPr lang="en-US" b="1" dirty="0" smtClean="0">
              <a:solidFill>
                <a:srgbClr val="8C7111"/>
              </a:solidFill>
              <a:effectLst/>
              <a:latin typeface="&amp;quot"/>
              <a:ea typeface="Times New Roman"/>
              <a:cs typeface="Times New Roman"/>
            </a:rPr>
            <a:t>.</a:t>
          </a:r>
          <a:endParaRPr lang="en-US" dirty="0" smtClean="0">
            <a:effectLst/>
            <a:latin typeface="Calibri"/>
            <a:ea typeface="Calibri"/>
            <a:cs typeface="Arial"/>
          </a:endParaRPr>
        </a:p>
        <a:p>
          <a:pPr algn="just" rtl="1"/>
          <a:r>
            <a:rPr lang="ar-SA" b="1" dirty="0" smtClean="0">
              <a:solidFill>
                <a:schemeClr val="tx2"/>
              </a:solidFill>
              <a:effectLst/>
              <a:latin typeface="&amp;quot"/>
              <a:ea typeface="Times New Roman"/>
              <a:cs typeface="Times New Roman"/>
            </a:rPr>
            <a:t>وما إنشاء مجلس التعليم إلا للنهوض بهذا القطاع لذلك يجب على سائر الجهات المشرفة على التعليم بمختلف أنواعه ومستوياته </a:t>
          </a:r>
          <a:r>
            <a:rPr lang="ar-SA" b="1" dirty="0" smtClean="0">
              <a:solidFill>
                <a:schemeClr val="tx2">
                  <a:lumMod val="20000"/>
                  <a:lumOff val="80000"/>
                </a:schemeClr>
              </a:solidFill>
              <a:effectLst/>
              <a:latin typeface="&amp;quot"/>
              <a:ea typeface="Times New Roman"/>
              <a:cs typeface="Times New Roman"/>
            </a:rPr>
            <a:t>أن تتعاون مع هذا المجلس بكل فاعلية وجدية ومثابرة ولا يفوتنا في </a:t>
          </a:r>
          <a:r>
            <a:rPr lang="ar-SA" b="1" dirty="0" smtClean="0">
              <a:solidFill>
                <a:schemeClr val="tx2"/>
              </a:solidFill>
              <a:effectLst/>
              <a:latin typeface="&amp;quot"/>
              <a:ea typeface="Times New Roman"/>
              <a:cs typeface="Times New Roman"/>
            </a:rPr>
            <a:t>هذا المقام أن ندعو مجلس عمان إلى تقديم رؤاه وأفكاره في هذا الشأن إلى مجلس التعليم ونحن على ثقة بأن الجهود المشتركة سوف تؤدي إلى النتيجة المرجوة بمشيئة الله</a:t>
          </a:r>
          <a:endParaRPr lang="en-US" dirty="0">
            <a:solidFill>
              <a:schemeClr val="tx2"/>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a:blipFill rotWithShape="1">
          <a:blip xmlns:r="http://schemas.openxmlformats.org/officeDocument/2006/relationships" r:embed="rId1"/>
          <a:stretch>
            <a:fillRect/>
          </a:stretch>
        </a:blipFill>
      </dgm:spPr>
    </dgm:pt>
  </dgm:ptLst>
  <dgm:cxnLst>
    <dgm:cxn modelId="{DAB34DC4-63C9-4BE0-8795-88CCC4D05778}" srcId="{5DCDE1EB-7219-4EEC-A4A9-9F0EEA39450A}" destId="{21C952BB-6B3B-44E9-82A6-19AC0877800B}" srcOrd="0" destOrd="0" parTransId="{05BDD347-C2F7-486C-BCD5-78EA20CF5B32}" sibTransId="{2BCB9FCD-319E-42FD-A8B2-A8582AEF32DD}"/>
    <dgm:cxn modelId="{45DA25E0-2A7E-4C35-A1BF-F384140AA6B4}" type="presOf" srcId="{5DCDE1EB-7219-4EEC-A4A9-9F0EEA39450A}" destId="{5EF3915F-30E2-444B-AD3E-0DDE476437BB}" srcOrd="0" destOrd="0" presId="urn:microsoft.com/office/officeart/2008/layout/PictureStrips"/>
    <dgm:cxn modelId="{15077FC5-B99E-48AB-9336-E9D9BA32D4EF}" type="presOf" srcId="{21C952BB-6B3B-44E9-82A6-19AC0877800B}" destId="{00F38E37-67C0-4BD4-B017-E69AAAE8D9DC}" srcOrd="0" destOrd="0" presId="urn:microsoft.com/office/officeart/2008/layout/PictureStrips"/>
    <dgm:cxn modelId="{F9004070-0AAD-4CE5-9843-038762A65895}" type="presParOf" srcId="{5EF3915F-30E2-444B-AD3E-0DDE476437BB}" destId="{76AE639C-9536-4EFE-9FD8-63645CC7343C}" srcOrd="0" destOrd="0" presId="urn:microsoft.com/office/officeart/2008/layout/PictureStrips"/>
    <dgm:cxn modelId="{086958D4-1FFA-4B43-9623-A756197225D9}" type="presParOf" srcId="{76AE639C-9536-4EFE-9FD8-63645CC7343C}" destId="{00F38E37-67C0-4BD4-B017-E69AAAE8D9DC}" srcOrd="0" destOrd="0" presId="urn:microsoft.com/office/officeart/2008/layout/PictureStrips"/>
    <dgm:cxn modelId="{288AE4AE-453E-43CB-BFB1-67DB160CDB35}"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667A8F52-8423-421E-944A-71A664EC128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247A0B8E-9055-4CFA-BBCA-CC23089B33C2}">
      <dgm:prSet/>
      <dgm:spPr/>
      <dgm:t>
        <a:bodyPr/>
        <a:lstStyle/>
        <a:p>
          <a:pPr algn="ctr" rtl="0"/>
          <a:r>
            <a:rPr lang="ar-SA" b="1" dirty="0" smtClean="0">
              <a:solidFill>
                <a:srgbClr val="163154"/>
              </a:solidFill>
              <a:effectLst/>
              <a:latin typeface="&amp;quot"/>
              <a:ea typeface="Times New Roman"/>
              <a:cs typeface="Times New Roman"/>
            </a:rPr>
            <a:t>كلمة المغفور له جلالة السلطان قابوس بن سعيد بن تيمور - طيب الله ثراه - إلى المؤتمر العام لليونسكو في دورته </a:t>
          </a:r>
          <a:r>
            <a:rPr lang="ar-OM" b="1" dirty="0" smtClean="0">
              <a:solidFill>
                <a:srgbClr val="163154"/>
              </a:solidFill>
              <a:effectLst/>
              <a:latin typeface="&amp;quot"/>
              <a:ea typeface="Times New Roman"/>
              <a:cs typeface="Times New Roman"/>
            </a:rPr>
            <a:t>38 </a:t>
          </a:r>
          <a:r>
            <a:rPr lang="ar-SA" b="1" dirty="0" smtClean="0">
              <a:solidFill>
                <a:srgbClr val="163154"/>
              </a:solidFill>
              <a:effectLst/>
              <a:latin typeface="&amp;quot"/>
              <a:ea typeface="Times New Roman"/>
              <a:cs typeface="Times New Roman"/>
            </a:rPr>
            <a:t>بباريس خلال الفترة من 3 إلى 18 نوفمبر2015م، بمناسبة الذكرى السبعين لمنظمة الأمم المتحدة للتربية والعلم والثقافة (</a:t>
          </a:r>
          <a:r>
            <a:rPr lang="ar-OM" b="1" dirty="0" smtClean="0">
              <a:solidFill>
                <a:srgbClr val="163154"/>
              </a:solidFill>
              <a:effectLst/>
              <a:latin typeface="&amp;quot"/>
              <a:ea typeface="Times New Roman"/>
              <a:cs typeface="Times New Roman"/>
            </a:rPr>
            <a:t>اليونسكو)</a:t>
          </a:r>
          <a:endParaRPr lang="en-US" u="none" dirty="0"/>
        </a:p>
      </dgm:t>
    </dgm:pt>
    <dgm:pt modelId="{8CD70766-9BCA-42B9-9423-3F0AC4F7E660}" type="parTrans" cxnId="{9AC9EC6B-49C4-4239-9EB5-5BEAD4E46B19}">
      <dgm:prSet/>
      <dgm:spPr/>
      <dgm:t>
        <a:bodyPr/>
        <a:lstStyle/>
        <a:p>
          <a:endParaRPr lang="en-US"/>
        </a:p>
      </dgm:t>
    </dgm:pt>
    <dgm:pt modelId="{C31D1BBE-1F79-4E5B-AD7C-8478A837909D}" type="sibTrans" cxnId="{9AC9EC6B-49C4-4239-9EB5-5BEAD4E46B19}">
      <dgm:prSet/>
      <dgm:spPr/>
      <dgm:t>
        <a:bodyPr/>
        <a:lstStyle/>
        <a:p>
          <a:endParaRPr lang="en-US"/>
        </a:p>
      </dgm:t>
    </dgm:pt>
    <dgm:pt modelId="{602351E1-F808-4422-B73D-61D47D6FF991}" type="pres">
      <dgm:prSet presAssocID="{667A8F52-8423-421E-944A-71A664EC1285}" presName="linear" presStyleCnt="0">
        <dgm:presLayoutVars>
          <dgm:animLvl val="lvl"/>
          <dgm:resizeHandles val="exact"/>
        </dgm:presLayoutVars>
      </dgm:prSet>
      <dgm:spPr/>
      <dgm:t>
        <a:bodyPr/>
        <a:lstStyle/>
        <a:p>
          <a:endParaRPr lang="en-US"/>
        </a:p>
      </dgm:t>
    </dgm:pt>
    <dgm:pt modelId="{6D1D9D8F-1D36-4916-9118-D4AFE61C4B7C}" type="pres">
      <dgm:prSet presAssocID="{247A0B8E-9055-4CFA-BBCA-CC23089B33C2}" presName="parentText" presStyleLbl="node1" presStyleIdx="0" presStyleCnt="1">
        <dgm:presLayoutVars>
          <dgm:chMax val="0"/>
          <dgm:bulletEnabled val="1"/>
        </dgm:presLayoutVars>
      </dgm:prSet>
      <dgm:spPr/>
      <dgm:t>
        <a:bodyPr/>
        <a:lstStyle/>
        <a:p>
          <a:endParaRPr lang="en-US"/>
        </a:p>
      </dgm:t>
    </dgm:pt>
  </dgm:ptLst>
  <dgm:cxnLst>
    <dgm:cxn modelId="{B6CD2064-C683-4DD2-8E17-07E35DDB7489}" type="presOf" srcId="{247A0B8E-9055-4CFA-BBCA-CC23089B33C2}" destId="{6D1D9D8F-1D36-4916-9118-D4AFE61C4B7C}" srcOrd="0" destOrd="0" presId="urn:microsoft.com/office/officeart/2005/8/layout/vList2"/>
    <dgm:cxn modelId="{C27C2307-F11B-4FB8-8591-27A9889BDC47}" type="presOf" srcId="{667A8F52-8423-421E-944A-71A664EC1285}" destId="{602351E1-F808-4422-B73D-61D47D6FF991}" srcOrd="0" destOrd="0" presId="urn:microsoft.com/office/officeart/2005/8/layout/vList2"/>
    <dgm:cxn modelId="{9AC9EC6B-49C4-4239-9EB5-5BEAD4E46B19}" srcId="{667A8F52-8423-421E-944A-71A664EC1285}" destId="{247A0B8E-9055-4CFA-BBCA-CC23089B33C2}" srcOrd="0" destOrd="0" parTransId="{8CD70766-9BCA-42B9-9423-3F0AC4F7E660}" sibTransId="{C31D1BBE-1F79-4E5B-AD7C-8478A837909D}"/>
    <dgm:cxn modelId="{DDE19E24-5A50-41A6-A7D7-E4C6EB2F7681}" type="presParOf" srcId="{602351E1-F808-4422-B73D-61D47D6FF991}" destId="{6D1D9D8F-1D36-4916-9118-D4AFE61C4B7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5DCDE1EB-7219-4EEC-A4A9-9F0EEA39450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1C952BB-6B3B-44E9-82A6-19AC0877800B}">
      <dgm:prSet/>
      <dgm:spPr/>
      <dgm:t>
        <a:bodyPr/>
        <a:lstStyle/>
        <a:p>
          <a:pPr algn="just" rtl="1"/>
          <a:r>
            <a:rPr lang="ar-SA" b="1" dirty="0" smtClean="0">
              <a:solidFill>
                <a:schemeClr val="tx2"/>
              </a:solidFill>
              <a:effectLst/>
              <a:latin typeface="&amp;quot"/>
              <a:ea typeface="Times New Roman"/>
              <a:cs typeface="Times New Roman"/>
            </a:rPr>
            <a:t>فإننا ندعو هذه المنظمة الواعدة لتسخير طاقاتها التربوية والعلمية والثقافية كافة لخدمة الشعوب من خلال برامجها النوعية المختلفة، كما ندعم توجهاتها في الارتقاء بمهارات الشباب وربطها بمهارات سوق العمل لمواجهة التحديات العالمية، فلا ريب أن التعليم هو الركيزة الأساسية لبناء الإنسان، والأداة الأهم لتحقيق غايات التنمية المستدامة</a:t>
          </a:r>
          <a:r>
            <a:rPr lang="ar-SA" b="1" dirty="0" smtClean="0">
              <a:solidFill>
                <a:srgbClr val="8C7111"/>
              </a:solidFill>
              <a:effectLst/>
              <a:latin typeface="&amp;quot"/>
              <a:ea typeface="Times New Roman"/>
              <a:cs typeface="Times New Roman"/>
            </a:rPr>
            <a:t>، </a:t>
          </a:r>
          <a:r>
            <a:rPr lang="ar-SA" b="1" dirty="0" smtClean="0">
              <a:solidFill>
                <a:schemeClr val="tx2">
                  <a:lumMod val="20000"/>
                  <a:lumOff val="80000"/>
                </a:schemeClr>
              </a:solidFill>
              <a:effectLst/>
              <a:latin typeface="&amp;quot"/>
              <a:ea typeface="Times New Roman"/>
              <a:cs typeface="Times New Roman"/>
            </a:rPr>
            <a:t>ولجعل ذلك حقيقةً على أرض الواقع؛ فإنه من الضروري أن تتكاتف الجهود، وتتشارك المعارف والخبرات لتعميم التعليم والحد من المرض والفقر والأمية</a:t>
          </a:r>
          <a:r>
            <a:rPr lang="en-US" b="1" dirty="0" smtClean="0">
              <a:solidFill>
                <a:schemeClr val="tx2">
                  <a:lumMod val="20000"/>
                  <a:lumOff val="80000"/>
                </a:schemeClr>
              </a:solidFill>
              <a:effectLst/>
              <a:latin typeface="&amp;quot"/>
              <a:ea typeface="Times New Roman"/>
              <a:cs typeface="Times New Roman"/>
            </a:rPr>
            <a:t>".</a:t>
          </a:r>
          <a:endParaRPr lang="en-US" dirty="0">
            <a:solidFill>
              <a:schemeClr val="tx2">
                <a:lumMod val="20000"/>
                <a:lumOff val="80000"/>
              </a:schemeClr>
            </a:solidFill>
          </a:endParaRPr>
        </a:p>
      </dgm:t>
    </dgm:pt>
    <dgm:pt modelId="{05BDD347-C2F7-486C-BCD5-78EA20CF5B32}" type="parTrans" cxnId="{DAB34DC4-63C9-4BE0-8795-88CCC4D05778}">
      <dgm:prSet/>
      <dgm:spPr/>
      <dgm:t>
        <a:bodyPr/>
        <a:lstStyle/>
        <a:p>
          <a:endParaRPr lang="en-US"/>
        </a:p>
      </dgm:t>
    </dgm:pt>
    <dgm:pt modelId="{2BCB9FCD-319E-42FD-A8B2-A8582AEF32DD}" type="sibTrans" cxnId="{DAB34DC4-63C9-4BE0-8795-88CCC4D05778}">
      <dgm:prSet/>
      <dgm:spPr/>
      <dgm:t>
        <a:bodyPr/>
        <a:lstStyle/>
        <a:p>
          <a:endParaRPr lang="en-US"/>
        </a:p>
      </dgm:t>
    </dgm:pt>
    <dgm:pt modelId="{5EF3915F-30E2-444B-AD3E-0DDE476437BB}" type="pres">
      <dgm:prSet presAssocID="{5DCDE1EB-7219-4EEC-A4A9-9F0EEA39450A}" presName="Name0" presStyleCnt="0">
        <dgm:presLayoutVars>
          <dgm:dir/>
          <dgm:resizeHandles val="exact"/>
        </dgm:presLayoutVars>
      </dgm:prSet>
      <dgm:spPr/>
      <dgm:t>
        <a:bodyPr/>
        <a:lstStyle/>
        <a:p>
          <a:endParaRPr lang="en-US"/>
        </a:p>
      </dgm:t>
    </dgm:pt>
    <dgm:pt modelId="{76AE639C-9536-4EFE-9FD8-63645CC7343C}" type="pres">
      <dgm:prSet presAssocID="{21C952BB-6B3B-44E9-82A6-19AC0877800B}" presName="composite" presStyleCnt="0"/>
      <dgm:spPr/>
    </dgm:pt>
    <dgm:pt modelId="{00F38E37-67C0-4BD4-B017-E69AAAE8D9DC}" type="pres">
      <dgm:prSet presAssocID="{21C952BB-6B3B-44E9-82A6-19AC0877800B}" presName="rect1" presStyleLbl="trAlignAcc1" presStyleIdx="0" presStyleCnt="1" custScaleY="142209">
        <dgm:presLayoutVars>
          <dgm:bulletEnabled val="1"/>
        </dgm:presLayoutVars>
      </dgm:prSet>
      <dgm:spPr/>
      <dgm:t>
        <a:bodyPr/>
        <a:lstStyle/>
        <a:p>
          <a:endParaRPr lang="en-US"/>
        </a:p>
      </dgm:t>
    </dgm:pt>
    <dgm:pt modelId="{6F8F1F57-0C29-4B02-A858-694734DC6845}" type="pres">
      <dgm:prSet presAssocID="{21C952BB-6B3B-44E9-82A6-19AC0877800B}" presName="rect2" presStyleLbl="fgImgPlace1" presStyleIdx="0" presStyleCnt="1"/>
      <dgm:spPr>
        <a:blipFill rotWithShape="1">
          <a:blip xmlns:r="http://schemas.openxmlformats.org/officeDocument/2006/relationships" r:embed="rId1"/>
          <a:stretch>
            <a:fillRect/>
          </a:stretch>
        </a:blipFill>
      </dgm:spPr>
    </dgm:pt>
  </dgm:ptLst>
  <dgm:cxnLst>
    <dgm:cxn modelId="{DAB34DC4-63C9-4BE0-8795-88CCC4D05778}" srcId="{5DCDE1EB-7219-4EEC-A4A9-9F0EEA39450A}" destId="{21C952BB-6B3B-44E9-82A6-19AC0877800B}" srcOrd="0" destOrd="0" parTransId="{05BDD347-C2F7-486C-BCD5-78EA20CF5B32}" sibTransId="{2BCB9FCD-319E-42FD-A8B2-A8582AEF32DD}"/>
    <dgm:cxn modelId="{98886A11-47BF-4ABC-9855-E28194813B49}" type="presOf" srcId="{5DCDE1EB-7219-4EEC-A4A9-9F0EEA39450A}" destId="{5EF3915F-30E2-444B-AD3E-0DDE476437BB}" srcOrd="0" destOrd="0" presId="urn:microsoft.com/office/officeart/2008/layout/PictureStrips"/>
    <dgm:cxn modelId="{4F10CAF7-71B2-4F83-9225-8CCC906B3745}" type="presOf" srcId="{21C952BB-6B3B-44E9-82A6-19AC0877800B}" destId="{00F38E37-67C0-4BD4-B017-E69AAAE8D9DC}" srcOrd="0" destOrd="0" presId="urn:microsoft.com/office/officeart/2008/layout/PictureStrips"/>
    <dgm:cxn modelId="{F23386CA-AD7D-4FB1-A1BC-6BB6CCFDE46A}" type="presParOf" srcId="{5EF3915F-30E2-444B-AD3E-0DDE476437BB}" destId="{76AE639C-9536-4EFE-9FD8-63645CC7343C}" srcOrd="0" destOrd="0" presId="urn:microsoft.com/office/officeart/2008/layout/PictureStrips"/>
    <dgm:cxn modelId="{7FE560DE-6A78-4D7C-96D7-9B21A8E5FC4D}" type="presParOf" srcId="{76AE639C-9536-4EFE-9FD8-63645CC7343C}" destId="{00F38E37-67C0-4BD4-B017-E69AAAE8D9DC}" srcOrd="0" destOrd="0" presId="urn:microsoft.com/office/officeart/2008/layout/PictureStrips"/>
    <dgm:cxn modelId="{9CD7FACC-2CBB-4BDA-92A1-FCCDC29CA32E}" type="presParOf" srcId="{76AE639C-9536-4EFE-9FD8-63645CC7343C}" destId="{6F8F1F57-0C29-4B02-A858-694734DC6845}"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u="none" kern="1200" dirty="0" smtClean="0"/>
            <a:t>بمناسبة العيد الوطني الثاني المجيد 18 نوفمبر 1972م </a:t>
          </a:r>
          <a:endParaRPr lang="en-US" sz="6500" u="none" kern="1200" dirty="0"/>
        </a:p>
      </dsp:txBody>
      <dsp:txXfrm>
        <a:off x="76105" y="439592"/>
        <a:ext cx="16306990" cy="14068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71450" rIns="171450" bIns="171450" numCol="1" spcCol="1270" anchor="ctr" anchorCtr="0">
          <a:noAutofit/>
        </a:bodyPr>
        <a:lstStyle/>
        <a:p>
          <a:pPr lvl="0" algn="just" defTabSz="2000250" rtl="1">
            <a:lnSpc>
              <a:spcPct val="90000"/>
            </a:lnSpc>
            <a:spcBef>
              <a:spcPct val="0"/>
            </a:spcBef>
            <a:spcAft>
              <a:spcPct val="35000"/>
            </a:spcAft>
          </a:pPr>
          <a:r>
            <a:rPr lang="ar-OM" sz="4500" b="1" kern="1200" dirty="0" smtClean="0"/>
            <a:t>( </a:t>
          </a:r>
          <a:r>
            <a:rPr lang="ar-SA" sz="4500" b="1" kern="1200" dirty="0" smtClean="0"/>
            <a:t>لقد كان التعليم أهم ما يشغل بالي وأنا أراقب تدهور الأمور من داخل بيتي الصغير في صلالة ورأيت أنه لا بد من توجيه الجهود في الدرجة الأولى إلى نشر التعليم </a:t>
          </a:r>
          <a:r>
            <a:rPr lang="ar-SA" sz="4500" b="1" kern="1200" dirty="0" smtClean="0">
              <a:solidFill>
                <a:schemeClr val="tx2">
                  <a:lumMod val="20000"/>
                  <a:lumOff val="80000"/>
                </a:schemeClr>
              </a:solidFill>
            </a:rPr>
            <a:t>فلما اذن الله بالخلاص من سياسة الباب المغلق، كان لنا جهاد وكان لنا في ميدان التعليم حملة بدأت للوهلة الأولى وكأنها تهافت الظمآن على الماء، أنها فعلاً كانت كذلك ونحن بدورنا أفسحنا المجال لوزارة المعارف وزودناها في إمكانياتنا لتحطيم قيود الجهل. وتعلمون مدى التقدم الذى حققته تلك الوزارة. </a:t>
          </a:r>
          <a:r>
            <a:rPr lang="ar-SA" sz="4500" b="1" kern="1200" dirty="0" smtClean="0"/>
            <a:t>كانت المدارس تفتح دون أي حساب للمتطلبات فالمهم هو التعليم حتى تحت ظل الشجر. ولم يغب عن بالنا تعليم الفتاة وهي نصف المجتمع فكان أن خرجت الفتاة العمانية المتعطشة إلى العلم تحمل حقيبتها وتيمم شطر المدرسة. </a:t>
          </a:r>
          <a:r>
            <a:rPr lang="ar-OM" sz="4500" b="1" kern="1200" dirty="0" smtClean="0"/>
            <a:t>)</a:t>
          </a:r>
          <a:endParaRPr lang="en-US" sz="4500" kern="1200" dirty="0"/>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u="none" kern="1200" dirty="0" smtClean="0"/>
            <a:t>بمناسبة العيد الوطني الثاني المجيد 18 نوفمبر 197</a:t>
          </a:r>
          <a:r>
            <a:rPr lang="ar-OM" sz="6500" b="1" u="none" kern="1200" dirty="0" smtClean="0"/>
            <a:t>4</a:t>
          </a:r>
          <a:r>
            <a:rPr lang="ar-SA" sz="6500" b="1" u="none" kern="1200" dirty="0" smtClean="0"/>
            <a:t>م </a:t>
          </a:r>
          <a:endParaRPr lang="en-US" sz="6500" u="none" kern="1200" dirty="0"/>
        </a:p>
      </dsp:txBody>
      <dsp:txXfrm>
        <a:off x="76105" y="439592"/>
        <a:ext cx="16306990" cy="14068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52400" rIns="152400" bIns="152400" numCol="1" spcCol="1270" anchor="ctr" anchorCtr="0">
          <a:noAutofit/>
        </a:bodyPr>
        <a:lstStyle/>
        <a:p>
          <a:pPr lvl="0" algn="just" defTabSz="1778000" rtl="1">
            <a:lnSpc>
              <a:spcPct val="90000"/>
            </a:lnSpc>
            <a:spcBef>
              <a:spcPct val="0"/>
            </a:spcBef>
            <a:spcAft>
              <a:spcPct val="35000"/>
            </a:spcAft>
          </a:pPr>
          <a:r>
            <a:rPr lang="ar-SA" sz="4000" b="1" kern="1200" dirty="0" smtClean="0">
              <a:solidFill>
                <a:schemeClr val="tx2"/>
              </a:solidFill>
              <a:effectLst/>
              <a:latin typeface="&amp;quot"/>
              <a:ea typeface="Times New Roman"/>
              <a:cs typeface="Times New Roman"/>
            </a:rPr>
            <a:t>فلنقف قليلا، ونلقي نظرة إلى نقطة البداية في يوليو عام 1970 لنرى كيف بدأنا وما هو حالنا اليوم بعد مرور أربع سنوات من نهضتنا المباركة</a:t>
          </a:r>
          <a:r>
            <a:rPr lang="en-US" sz="4000" b="1" kern="1200" dirty="0" smtClean="0">
              <a:solidFill>
                <a:schemeClr val="tx2"/>
              </a:solidFill>
              <a:effectLst/>
              <a:latin typeface="&amp;quot"/>
              <a:ea typeface="Times New Roman"/>
              <a:cs typeface="Times New Roman"/>
            </a:rPr>
            <a:t>.</a:t>
          </a:r>
          <a:endParaRPr lang="en-US" sz="4000" kern="1200" dirty="0" smtClean="0">
            <a:solidFill>
              <a:schemeClr val="tx2"/>
            </a:solidFill>
            <a:effectLst/>
            <a:latin typeface="Calibri"/>
            <a:ea typeface="Calibri"/>
            <a:cs typeface="Arial"/>
          </a:endParaRPr>
        </a:p>
        <a:p>
          <a:pPr lvl="0" algn="just" defTabSz="1778000" rtl="1">
            <a:lnSpc>
              <a:spcPct val="90000"/>
            </a:lnSpc>
            <a:spcBef>
              <a:spcPct val="0"/>
            </a:spcBef>
            <a:spcAft>
              <a:spcPct val="35000"/>
            </a:spcAft>
          </a:pPr>
          <a:r>
            <a:rPr lang="ar-SA" sz="4000" b="1" kern="1200" dirty="0" smtClean="0">
              <a:solidFill>
                <a:schemeClr val="tx2"/>
              </a:solidFill>
              <a:effectLst/>
              <a:latin typeface="&amp;quot"/>
              <a:ea typeface="Times New Roman"/>
              <a:cs typeface="Times New Roman"/>
            </a:rPr>
            <a:t>ففي مجال التعليم: بدأنا من الصفر عام 1970 وكلكم تعرفون ونستطيع أن نقول الآن باطمئنان إننا وضعنا بلدنا على رأس الطريق وحققت خطة التعليم هدفها كما وكيفا على مستوى المراحل الأولى. واليوم نوجه اهتمامنا ونركز جهودنا على التعليم العالي والمهني، بعد أن أوفينا بمتطلبات المرحلة الأولى في التعليم الابتدائي الذي لم يكن متوفرا لدينا منه سوى ثلاث مدارس ابتدائية للبنين فقط عام 1970. </a:t>
          </a:r>
          <a:r>
            <a:rPr lang="ar-SA" sz="4000" b="1" kern="1200" dirty="0" smtClean="0">
              <a:solidFill>
                <a:schemeClr val="accent1">
                  <a:lumMod val="20000"/>
                  <a:lumOff val="80000"/>
                </a:schemeClr>
              </a:solidFill>
              <a:effectLst/>
              <a:latin typeface="&amp;quot"/>
              <a:ea typeface="Times New Roman"/>
              <a:cs typeface="Times New Roman"/>
            </a:rPr>
            <a:t>والتركيز على التعليم المهني والعالي يأتي اهتماما بإتاحة الفرصة لأبنائنا لتلقي العلم في شتى مراحل الدراسة في وطنهم الحبيب. وهنا نريد أن ننبه أبناءنا الطلبة الموفدين في بعثات تعليمية. ننبههم إلى الحذر من مخططات تستهدف تشتيت أفكارهم، وإلهاءهم عن دراستهم، ونحن نقول لأبنائنا واثقين من حذرهم ووعيهم وولاءهم لوطنهم</a:t>
          </a:r>
          <a:r>
            <a:rPr lang="ar-OM" sz="4000" b="1" kern="1200" dirty="0" smtClean="0">
              <a:solidFill>
                <a:schemeClr val="accent1">
                  <a:lumMod val="20000"/>
                  <a:lumOff val="80000"/>
                </a:schemeClr>
              </a:solidFill>
              <a:effectLst/>
              <a:latin typeface="&amp;quot"/>
              <a:ea typeface="Times New Roman"/>
              <a:cs typeface="Times New Roman"/>
            </a:rPr>
            <a:t>.</a:t>
          </a:r>
          <a:r>
            <a:rPr lang="en-US" sz="4000" b="1" kern="1200" dirty="0" smtClean="0">
              <a:solidFill>
                <a:schemeClr val="accent1">
                  <a:lumMod val="20000"/>
                  <a:lumOff val="80000"/>
                </a:schemeClr>
              </a:solidFill>
              <a:effectLst/>
              <a:latin typeface="&amp;quot"/>
              <a:ea typeface="Times New Roman"/>
              <a:cs typeface="Times New Roman"/>
            </a:rPr>
            <a:t>".</a:t>
          </a:r>
          <a:endParaRPr lang="en-US" sz="4000" kern="1200" dirty="0">
            <a:solidFill>
              <a:schemeClr val="accent1">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u="none" kern="1200" dirty="0" smtClean="0"/>
            <a:t>بمناسبة العيد الوطني الثاني المجيد 18 نوفمبر 197</a:t>
          </a:r>
          <a:r>
            <a:rPr lang="ar-OM" sz="6500" b="1" u="none" kern="1200" dirty="0" smtClean="0"/>
            <a:t>7</a:t>
          </a:r>
          <a:r>
            <a:rPr lang="ar-SA" sz="6500" b="1" u="none" kern="1200" dirty="0" smtClean="0"/>
            <a:t>م </a:t>
          </a:r>
          <a:endParaRPr lang="en-US" sz="6500" u="none" kern="1200" dirty="0"/>
        </a:p>
      </dsp:txBody>
      <dsp:txXfrm>
        <a:off x="76105" y="439592"/>
        <a:ext cx="16306990" cy="14068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60020" rIns="160020" bIns="160020" numCol="1" spcCol="1270" anchor="ctr" anchorCtr="0">
          <a:noAutofit/>
        </a:bodyPr>
        <a:lstStyle/>
        <a:p>
          <a:pPr lvl="0" algn="just" defTabSz="1866900" rtl="1">
            <a:lnSpc>
              <a:spcPct val="90000"/>
            </a:lnSpc>
            <a:spcBef>
              <a:spcPct val="0"/>
            </a:spcBef>
            <a:spcAft>
              <a:spcPct val="35000"/>
            </a:spcAft>
          </a:pPr>
          <a:r>
            <a:rPr lang="ar-SA" sz="4200" b="1" kern="1200" dirty="0" smtClean="0">
              <a:solidFill>
                <a:schemeClr val="tx2"/>
              </a:solidFill>
              <a:effectLst/>
              <a:latin typeface="&amp;quot"/>
              <a:ea typeface="Times New Roman"/>
              <a:cs typeface="Times New Roman"/>
            </a:rPr>
            <a:t>وكنت في العام الماضي قد أعلنت لكم عن عزمي على إتاحة الفرصة أمام شبابنا ليس فقط لاستيعاب المناهج الدراسية، وإنما أيضا لاستيعاب حضارة بلاده وتراثها التاريخي العظيم وبعد دراسة دقيقة وصلنا الآن إلى مرحلة إعداد منهاج دراسي لا يتطابق مع المستويات الدراسية العالمية فحسب، بل يتضمن أيضا فحوى هذا التراث الوطني العريق، فالتعليم يجب ألا يبقى وسيلة لتثقيف الفرد فقط، بل يجب أن يعنى أيضا بتكوين شخصيته حتى تلعب عمان دورا مهما في الشؤون العالمية </a:t>
          </a:r>
          <a:r>
            <a:rPr lang="ar-SA" sz="4200" b="1" kern="1200" dirty="0" smtClean="0">
              <a:solidFill>
                <a:schemeClr val="tx2">
                  <a:lumMod val="20000"/>
                  <a:lumOff val="80000"/>
                </a:schemeClr>
              </a:solidFill>
              <a:effectLst/>
              <a:latin typeface="&amp;quot"/>
              <a:ea typeface="Times New Roman"/>
              <a:cs typeface="Times New Roman"/>
            </a:rPr>
            <a:t>ذلك أن التأثير المتزايد لحضارة ومدنية القرن العشرين على جوانب الحياة في بلدنا يجب أن يبدو جليا وواضحا لكل واحد منا، فالكثير من هذه المؤثرات قد جلب نعمة الصحة والحياة الأفضل لشعبنا وأنه من الأهمية بمكان، بالإضافة إلى المحافظة على القيم الدينية والخلقية العناية أيضا بالصحة الجسدية ووقايتها</a:t>
          </a:r>
          <a:endParaRPr lang="en-US" sz="42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u="none" kern="1200" dirty="0" smtClean="0"/>
            <a:t>بمناسبة العيد الوطني الثاني المجيد 18 نوفمبر </a:t>
          </a:r>
          <a:r>
            <a:rPr lang="ar-OM" sz="6500" b="1" u="none" kern="1200" dirty="0" smtClean="0"/>
            <a:t>1988</a:t>
          </a:r>
          <a:r>
            <a:rPr lang="ar-SA" sz="6500" b="1" u="none" kern="1200" dirty="0" smtClean="0"/>
            <a:t>م </a:t>
          </a:r>
          <a:endParaRPr lang="en-US" sz="6500" u="none" kern="1200" dirty="0"/>
        </a:p>
      </dsp:txBody>
      <dsp:txXfrm>
        <a:off x="76105" y="439592"/>
        <a:ext cx="16306990" cy="14068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75260" rIns="175260" bIns="175260" numCol="1" spcCol="1270" anchor="ctr" anchorCtr="0">
          <a:noAutofit/>
        </a:bodyPr>
        <a:lstStyle/>
        <a:p>
          <a:pPr lvl="0" algn="just" defTabSz="2044700" rtl="1">
            <a:lnSpc>
              <a:spcPct val="90000"/>
            </a:lnSpc>
            <a:spcBef>
              <a:spcPct val="0"/>
            </a:spcBef>
            <a:spcAft>
              <a:spcPct val="35000"/>
            </a:spcAft>
          </a:pPr>
          <a:r>
            <a:rPr lang="ar-SA" sz="4600" b="1" kern="1200" dirty="0" smtClean="0">
              <a:solidFill>
                <a:schemeClr val="tx2"/>
              </a:solidFill>
              <a:effectLst/>
              <a:latin typeface="&amp;quot"/>
              <a:ea typeface="Times New Roman"/>
              <a:cs typeface="Times New Roman"/>
            </a:rPr>
            <a:t>"لقد أولت مسيرتنا عناية كبيرة لإنجاز البنية الأساسية في مجالي التعليم والتدريب، </a:t>
          </a:r>
          <a:r>
            <a:rPr lang="ar-SA" sz="4600" b="1" kern="1200" dirty="0" smtClean="0">
              <a:solidFill>
                <a:schemeClr val="tx2">
                  <a:lumMod val="20000"/>
                  <a:lumOff val="80000"/>
                </a:schemeClr>
              </a:solidFill>
              <a:effectLst/>
              <a:latin typeface="&amp;quot"/>
              <a:ea typeface="Times New Roman"/>
              <a:cs typeface="Times New Roman"/>
            </a:rPr>
            <a:t>وأكملنا بذلك مراحل مهمة حرصا منا على إعداد أبنائنا للمشاركة في بناء وتنمية البلاد، </a:t>
          </a:r>
          <a:r>
            <a:rPr lang="ar-SA" sz="4600" b="1" kern="1200" dirty="0" smtClean="0">
              <a:solidFill>
                <a:schemeClr val="tx2"/>
              </a:solidFill>
              <a:effectLst/>
              <a:latin typeface="&amp;quot"/>
              <a:ea typeface="Times New Roman"/>
              <a:cs typeface="Times New Roman"/>
            </a:rPr>
            <a:t>وأنه لمن الضروري أن نبذل المزيد من الجهد لتطوير السياسات المتبعة في هذين المجالين بما يخدم توجهاتنا الأساسية للاعتماد على قوانا البشرية في مختلف مجالات العمل، وذلك بالربط بين هذه السياسات وبين احتياجات البلاد من القوى العاملة ربطا دقيقا وفعالا، وبكل ما يعنيه ذلك من تكيف وتنوع في برامج التعليم والتدريب </a:t>
          </a:r>
          <a:r>
            <a:rPr lang="ar-SA" sz="4600" b="1" kern="1200" dirty="0" smtClean="0">
              <a:solidFill>
                <a:schemeClr val="tx2">
                  <a:lumMod val="20000"/>
                  <a:lumOff val="80000"/>
                </a:schemeClr>
              </a:solidFill>
              <a:effectLst/>
              <a:latin typeface="&amp;quot"/>
              <a:ea typeface="Times New Roman"/>
              <a:cs typeface="Times New Roman"/>
            </a:rPr>
            <a:t>وفقا لمتطلبات العمل في سائر قطاعات ‏الدولة من المهنيين والفنيين وغيرهم من العمالة المدربة والكفاءات المؤهلة في مختلف التخصصات</a:t>
          </a:r>
          <a:r>
            <a:rPr lang="en-US" sz="4600" b="1" kern="1200" dirty="0" smtClean="0">
              <a:solidFill>
                <a:schemeClr val="tx2">
                  <a:lumMod val="20000"/>
                  <a:lumOff val="80000"/>
                </a:schemeClr>
              </a:solidFill>
              <a:effectLst/>
              <a:latin typeface="&amp;quot"/>
              <a:ea typeface="Times New Roman"/>
              <a:cs typeface="Times New Roman"/>
            </a:rPr>
            <a:t>..".</a:t>
          </a:r>
          <a:endParaRPr lang="en-US" sz="46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4005"/>
          <a:ext cx="16459200" cy="227799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4790" tIns="224790" rIns="224790" bIns="224790" numCol="1" spcCol="1270" anchor="ctr" anchorCtr="0">
          <a:noAutofit/>
        </a:bodyPr>
        <a:lstStyle/>
        <a:p>
          <a:pPr lvl="0" algn="ctr" defTabSz="2622550" rtl="0">
            <a:lnSpc>
              <a:spcPct val="90000"/>
            </a:lnSpc>
            <a:spcBef>
              <a:spcPct val="0"/>
            </a:spcBef>
            <a:spcAft>
              <a:spcPct val="35000"/>
            </a:spcAft>
          </a:pPr>
          <a:r>
            <a:rPr lang="ar-SA" sz="5900" b="1" kern="1200" dirty="0" smtClean="0">
              <a:solidFill>
                <a:srgbClr val="163154"/>
              </a:solidFill>
              <a:effectLst/>
              <a:latin typeface="&amp;quot"/>
              <a:ea typeface="Times New Roman"/>
              <a:cs typeface="Times New Roman"/>
            </a:rPr>
            <a:t>بمناسبة تخريج الدفعة الأولى من طلبة وطالبات جامعة السلطان قابوس 30 أكتوبر 1990م</a:t>
          </a:r>
          <a:endParaRPr lang="en-US" sz="5900" u="none" kern="1200" dirty="0"/>
        </a:p>
      </dsp:txBody>
      <dsp:txXfrm>
        <a:off x="111202" y="115207"/>
        <a:ext cx="16236796" cy="20555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82880" rIns="182880" bIns="182880" numCol="1" spcCol="1270" anchor="ctr" anchorCtr="0">
          <a:noAutofit/>
        </a:bodyPr>
        <a:lstStyle/>
        <a:p>
          <a:pPr lvl="0" algn="just" defTabSz="2133600" rtl="1">
            <a:lnSpc>
              <a:spcPct val="90000"/>
            </a:lnSpc>
            <a:spcBef>
              <a:spcPct val="0"/>
            </a:spcBef>
            <a:spcAft>
              <a:spcPct val="35000"/>
            </a:spcAft>
          </a:pPr>
          <a:r>
            <a:rPr lang="ar-SA" sz="4800" b="1" kern="1200" dirty="0" smtClean="0">
              <a:solidFill>
                <a:schemeClr val="tx2">
                  <a:lumMod val="20000"/>
                  <a:lumOff val="80000"/>
                </a:schemeClr>
              </a:solidFill>
              <a:effectLst/>
              <a:latin typeface="&amp;quot"/>
              <a:ea typeface="Times New Roman"/>
              <a:cs typeface="Times New Roman"/>
            </a:rPr>
            <a:t>لقد دعونا إلى بدء مسيرة التعليم ولو من تحت ظلال الأشجار وإلى إتاحة الفرصة للإلتحاق بموكب العلم لكل المواطنين ذكورا وإناثا صغارا وكبارا دون تميز أو تفرقة.. فنهر العلم الصافي ينبغي أن ينهل منه الجميع.. وأن تجري قنواته بالخير والخصب والنماء في كل بقعة من أرض عُمان الطيبة الطاهرة</a:t>
          </a:r>
          <a:r>
            <a:rPr lang="en-US" sz="4800" b="1" kern="1200" dirty="0" smtClean="0">
              <a:solidFill>
                <a:srgbClr val="8C7111"/>
              </a:solidFill>
              <a:effectLst/>
              <a:latin typeface="&amp;quot"/>
              <a:ea typeface="Times New Roman"/>
              <a:cs typeface="Times New Roman"/>
            </a:rPr>
            <a:t>..</a:t>
          </a:r>
          <a:endParaRPr lang="en-US" sz="4800" kern="1200" dirty="0" smtClean="0">
            <a:effectLst/>
            <a:latin typeface="Calibri"/>
            <a:ea typeface="Calibri"/>
            <a:cs typeface="Arial"/>
          </a:endParaRPr>
        </a:p>
        <a:p>
          <a:pPr lvl="0" algn="just" defTabSz="2133600" rtl="1">
            <a:lnSpc>
              <a:spcPct val="90000"/>
            </a:lnSpc>
            <a:spcBef>
              <a:spcPct val="0"/>
            </a:spcBef>
            <a:spcAft>
              <a:spcPct val="35000"/>
            </a:spcAft>
          </a:pPr>
          <a:r>
            <a:rPr lang="ar-SA" sz="4800" b="1" kern="1200" dirty="0" smtClean="0">
              <a:solidFill>
                <a:schemeClr val="tx2"/>
              </a:solidFill>
              <a:effectLst/>
              <a:latin typeface="&amp;quot"/>
              <a:ea typeface="Times New Roman"/>
              <a:cs typeface="Times New Roman"/>
            </a:rPr>
            <a:t>إن تحصيل العلم ليس ترفا وإنما هو التزام وإسهام .. التزام بكل القيم الخيرة النيرة وإسهام جاد لا يعرف الكلل في بناء الأمة، ودعم إنجازاتها وتحقيق طموحاتها القريبة منها والبعيدة.. فهل أنتم قادرون على هذا الالتزام وهل أنتم مستعدون لهذا الإسهام</a:t>
          </a:r>
          <a:endParaRPr lang="en-US" sz="4800" kern="1200" dirty="0">
            <a:solidFill>
              <a:schemeClr val="tx2"/>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u="none" kern="1200" dirty="0" smtClean="0"/>
            <a:t>بمناسبة العيد الوطني الثاني المجيد 18 نوفمبر </a:t>
          </a:r>
          <a:r>
            <a:rPr lang="ar-OM" sz="6500" b="1" u="none" kern="1200" dirty="0" smtClean="0"/>
            <a:t>1992</a:t>
          </a:r>
          <a:r>
            <a:rPr lang="ar-SA" sz="6500" b="1" u="none" kern="1200" dirty="0" smtClean="0"/>
            <a:t>م </a:t>
          </a:r>
          <a:endParaRPr lang="en-US" sz="6500" u="none" kern="1200" dirty="0"/>
        </a:p>
      </dsp:txBody>
      <dsp:txXfrm>
        <a:off x="76105" y="439592"/>
        <a:ext cx="16306990" cy="14068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06680" rIns="106680" bIns="106680" numCol="1" spcCol="1270" anchor="ctr" anchorCtr="0">
          <a:noAutofit/>
        </a:bodyPr>
        <a:lstStyle/>
        <a:p>
          <a:pPr lvl="0" algn="just" defTabSz="1244600" rtl="1">
            <a:lnSpc>
              <a:spcPct val="90000"/>
            </a:lnSpc>
            <a:spcBef>
              <a:spcPct val="0"/>
            </a:spcBef>
            <a:spcAft>
              <a:spcPct val="35000"/>
            </a:spcAft>
          </a:pPr>
          <a:r>
            <a:rPr lang="ar-SA" sz="2800" b="1" kern="1200" dirty="0" smtClean="0">
              <a:solidFill>
                <a:schemeClr val="tx2"/>
              </a:solidFill>
              <a:effectLst/>
              <a:latin typeface="&amp;quot"/>
              <a:ea typeface="Times New Roman"/>
              <a:cs typeface="Times New Roman"/>
            </a:rPr>
            <a:t>‏"إن رقي هذا البلد العزيز وتقدمه، ونهضته وتطوره، ورفعته وعزته، ورخاءه ونماءه، لهي الغاية العظمى، والهدف الأسمى، لكل عماني ينبض بالإخلاص قلبه، وتفيض بالحب والولاء لهذا الوطن مشاعره، غير أن هذه الغاية الجليلة لا تتحقق على أرض الواقع إلا بالجهد الباذل، والعطاء المتواصل، والتخطيط الواعي، والفكر المستنير الذي يستقرئ المستقبل، ويستشرف آفاقه، ويستطلع تحدياته، استعدادا لمواجهتها بالعلم والعمل، والمهارات المتعددة، والخبرات ‏المتجددة في مختلف مجالات الحياة</a:t>
          </a:r>
          <a:r>
            <a:rPr lang="en-US" sz="2800" b="1" kern="1200" dirty="0" smtClean="0">
              <a:solidFill>
                <a:schemeClr val="tx2"/>
              </a:solidFill>
              <a:effectLst/>
              <a:latin typeface="&amp;quot"/>
              <a:ea typeface="Times New Roman"/>
              <a:cs typeface="Times New Roman"/>
            </a:rPr>
            <a:t>..</a:t>
          </a:r>
          <a:endParaRPr lang="en-US" sz="2800" kern="1200" dirty="0" smtClean="0">
            <a:solidFill>
              <a:schemeClr val="tx2"/>
            </a:solidFill>
            <a:effectLst/>
            <a:latin typeface="Calibri"/>
            <a:ea typeface="Calibri"/>
            <a:cs typeface="Arial"/>
          </a:endParaRPr>
        </a:p>
        <a:p>
          <a:pPr lvl="0" algn="just" defTabSz="1244600" rtl="1">
            <a:lnSpc>
              <a:spcPct val="90000"/>
            </a:lnSpc>
            <a:spcBef>
              <a:spcPct val="0"/>
            </a:spcBef>
            <a:spcAft>
              <a:spcPct val="35000"/>
            </a:spcAft>
          </a:pPr>
          <a:r>
            <a:rPr lang="ar-SA" sz="2800" b="1" kern="1200" dirty="0" smtClean="0">
              <a:solidFill>
                <a:schemeClr val="tx2">
                  <a:lumMod val="20000"/>
                  <a:lumOff val="80000"/>
                </a:schemeClr>
              </a:solidFill>
              <a:effectLst/>
              <a:latin typeface="&amp;quot"/>
              <a:ea typeface="Times New Roman"/>
              <a:cs typeface="Times New Roman"/>
            </a:rPr>
            <a:t>‏إن تدريب الشباب وتأهيلهم ليأخذوا مواقعهم، بكل جدارة، في شتى ميادين العمل لهو أمر بالغ الأهمية، وواجب وطني تقع مسؤوليته على عاتق كل مواطن عماني، فبدون التدريب والتأهيل واستمرار صقل المهارات النافعة، وتنمية الخبرات المفيدة، يصبح التعليم في حد ذاته غير ملب لجميع متطلباتنا الأساسية، فالصناعة التي نسعى إلى إقامتها وتطويرها، ونجد في توفير كافة الوسائل والسبل لتشجيعها، تحتاج لتوطينها إلى كوادر مدربة وأيد عاملة ماهرة من أبناء البلد. وكذلك الحال بالنسبة للزراعة والثروة السمكية، والتجارة والاقتصاد، والإدارة العامة والخدمات، وسائر مرافق الحياة.. كلها بحاجة إلى كفاءات ماهرة، وخبرات متنوعة. واذا لم تتضافر جميع الجهود ‏في القطاعين الحكومي والخاص لتحقيق هذا الهدف، وتوضع الخطط العلمية والبرامج العملية، ويجري التنفيذ والتطبيق بمنتهى الدقة وبكل الاحساس الواعي بالمسؤولية الوطنية، فإن حاجتنا إلى العمالة الوافدة، حتى في المهارات البسيطة، لن تقل على امتداد ‏السنين، بل ربما تزايدت وتضاعفت. وبذلك تضيع آلاف من فرص العمل المتاحة التي كان من الممكن أن يستفيد منها المواطنون</a:t>
          </a:r>
          <a:r>
            <a:rPr lang="en-US" sz="2800" b="1" kern="1200" dirty="0" smtClean="0">
              <a:solidFill>
                <a:schemeClr val="tx2">
                  <a:lumMod val="20000"/>
                  <a:lumOff val="80000"/>
                </a:schemeClr>
              </a:solidFill>
              <a:effectLst/>
              <a:latin typeface="&amp;quot"/>
              <a:ea typeface="Times New Roman"/>
              <a:cs typeface="Times New Roman"/>
            </a:rPr>
            <a:t>..</a:t>
          </a:r>
          <a:endParaRPr lang="en-US" sz="2800" kern="1200" dirty="0" smtClean="0">
            <a:solidFill>
              <a:schemeClr val="tx2">
                <a:lumMod val="20000"/>
                <a:lumOff val="80000"/>
              </a:schemeClr>
            </a:solidFill>
            <a:effectLst/>
            <a:latin typeface="Calibri"/>
            <a:ea typeface="Calibri"/>
            <a:cs typeface="Arial"/>
          </a:endParaRPr>
        </a:p>
        <a:p>
          <a:pPr lvl="0" algn="just" defTabSz="1244600" rtl="1">
            <a:lnSpc>
              <a:spcPct val="90000"/>
            </a:lnSpc>
            <a:spcBef>
              <a:spcPct val="0"/>
            </a:spcBef>
            <a:spcAft>
              <a:spcPct val="35000"/>
            </a:spcAft>
          </a:pPr>
          <a:r>
            <a:rPr lang="ar-SA" sz="2800" b="1" kern="1200" dirty="0" smtClean="0">
              <a:solidFill>
                <a:schemeClr val="tx2"/>
              </a:solidFill>
              <a:effectLst/>
              <a:latin typeface="&amp;quot"/>
              <a:ea typeface="Times New Roman"/>
              <a:cs typeface="Times New Roman"/>
            </a:rPr>
            <a:t>‏وقد أصدرنا تعليماتنا للجهات الحكومية المعنية بتطوير سياسات التعليم العام والتعليم التقني والمهني بما يتناسب مع التنمية التي تشهدها البلاد</a:t>
          </a:r>
          <a:r>
            <a:rPr lang="en-US" sz="2800" b="1" kern="1200" dirty="0" smtClean="0">
              <a:solidFill>
                <a:schemeClr val="tx2"/>
              </a:solidFill>
              <a:effectLst/>
              <a:latin typeface="&amp;quot"/>
              <a:ea typeface="Times New Roman"/>
              <a:cs typeface="Times New Roman"/>
            </a:rPr>
            <a:t>".</a:t>
          </a:r>
          <a:endParaRPr lang="en-US" sz="2800" kern="1200" dirty="0">
            <a:solidFill>
              <a:schemeClr val="tx2"/>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u="none" kern="1200" dirty="0" smtClean="0"/>
            <a:t>بمناسبة العيد الوطني الثاني المجيد 18 نوفمبر </a:t>
          </a:r>
          <a:r>
            <a:rPr lang="ar-OM" sz="6500" b="1" u="none" kern="1200" dirty="0" smtClean="0"/>
            <a:t>1995</a:t>
          </a:r>
          <a:r>
            <a:rPr lang="ar-SA" sz="6500" b="1" u="none" kern="1200" dirty="0" smtClean="0"/>
            <a:t>م </a:t>
          </a:r>
          <a:endParaRPr lang="en-US" sz="6500" u="none" kern="1200" dirty="0"/>
        </a:p>
      </dsp:txBody>
      <dsp:txXfrm>
        <a:off x="76105" y="439592"/>
        <a:ext cx="16306990" cy="140681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37160" rIns="137160" bIns="137160" numCol="1" spcCol="1270" anchor="ctr" anchorCtr="0">
          <a:noAutofit/>
        </a:bodyPr>
        <a:lstStyle/>
        <a:p>
          <a:pPr lvl="0" algn="just" defTabSz="1600200" rtl="1">
            <a:lnSpc>
              <a:spcPct val="90000"/>
            </a:lnSpc>
            <a:spcBef>
              <a:spcPct val="0"/>
            </a:spcBef>
            <a:spcAft>
              <a:spcPct val="35000"/>
            </a:spcAft>
          </a:pPr>
          <a:r>
            <a:rPr lang="ar-SA" sz="3600" b="1" kern="1200" dirty="0" smtClean="0">
              <a:solidFill>
                <a:schemeClr val="tx2"/>
              </a:solidFill>
              <a:effectLst/>
              <a:latin typeface="&amp;quot"/>
              <a:ea typeface="Times New Roman"/>
              <a:cs typeface="Times New Roman"/>
            </a:rPr>
            <a:t>وقد توصلنا في هذا الشأن إلى ضرورة إيلاء أهمية أكبر لتنمية الموارد البشرية، وذلك من خلال تحسين التعليم العام، وتطوير التعليم الفني والتقني بما يؤدي إلى اكساب الإنسان العُماني القدرات والمهارات التي تمكنه من إدارة دولاب العمل بكفاءة عالية في مختلف المجالات وخاصة تلك التي لم تتح له في الماضي القدرة على اختراقها بحكم محدودية معارفه وخبراته</a:t>
          </a:r>
          <a:r>
            <a:rPr lang="en-US" sz="3600" b="1" kern="1200" dirty="0" smtClean="0">
              <a:solidFill>
                <a:schemeClr val="tx2"/>
              </a:solidFill>
              <a:effectLst/>
              <a:latin typeface="&amp;quot"/>
              <a:ea typeface="Times New Roman"/>
              <a:cs typeface="Times New Roman"/>
            </a:rPr>
            <a:t>.</a:t>
          </a:r>
          <a:endParaRPr lang="en-US" sz="3600" kern="1200" dirty="0" smtClean="0">
            <a:solidFill>
              <a:schemeClr val="tx2"/>
            </a:solidFill>
            <a:effectLst/>
            <a:latin typeface="Calibri"/>
            <a:ea typeface="Calibri"/>
            <a:cs typeface="Arial"/>
          </a:endParaRPr>
        </a:p>
        <a:p>
          <a:pPr lvl="0" algn="just" defTabSz="1600200" rtl="1">
            <a:lnSpc>
              <a:spcPct val="90000"/>
            </a:lnSpc>
            <a:spcBef>
              <a:spcPct val="0"/>
            </a:spcBef>
            <a:spcAft>
              <a:spcPct val="35000"/>
            </a:spcAft>
          </a:pPr>
          <a:r>
            <a:rPr lang="ar-SA" sz="3600" b="1" kern="1200" dirty="0" smtClean="0">
              <a:solidFill>
                <a:schemeClr val="tx2">
                  <a:lumMod val="20000"/>
                  <a:lumOff val="80000"/>
                </a:schemeClr>
              </a:solidFill>
              <a:effectLst/>
              <a:latin typeface="&amp;quot"/>
              <a:ea typeface="Times New Roman"/>
              <a:cs typeface="Times New Roman"/>
            </a:rPr>
            <a:t>إن الإنسان ــ كما نوهنا دائما ــ هو صانع التنمية وهو أداتها مثلما هو في ذات الوقت هدفها. وكل جهد يبذل في مده بالعلم النافع، والمهارة الفائقة، والخبرة المتنوعة، هو في حقيقة الأمر إسهام قوي في تطوير المجتمع وبناء الدولة. وليس ببعيد عن أذهانكم أن في هذا العالم دولا لا تتمتع بموارد طبيعية زاخرة، ولكنها عُنيت بالإنسان.. فوجهته الوجهة العلمية الصحيحة، وصقلت مواهبه، وزودته بالخبرة الفنية والتقنية القادرة على مواجهة التغيرات والمستجدات المحلية والعالمية، فتفجرت طاقاته الكامنة، وبرزت إبداعاته وابتكاراته، وعمت اختراعاته. فكان ذلك خيرا وبركة على المجتمع، وبه استطاعت هذه الدول أن تتقدم الصفوف، وتسبق الامم</a:t>
          </a:r>
          <a:r>
            <a:rPr lang="en-US" sz="3600" b="1" kern="1200" dirty="0" smtClean="0">
              <a:solidFill>
                <a:schemeClr val="tx2">
                  <a:lumMod val="20000"/>
                  <a:lumOff val="80000"/>
                </a:schemeClr>
              </a:solidFill>
              <a:effectLst/>
              <a:latin typeface="&amp;quot"/>
              <a:ea typeface="Times New Roman"/>
              <a:cs typeface="Times New Roman"/>
            </a:rPr>
            <a:t>".</a:t>
          </a:r>
          <a:endParaRPr lang="en-US" sz="36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4005"/>
          <a:ext cx="16459200" cy="227799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4790" tIns="224790" rIns="224790" bIns="224790" numCol="1" spcCol="1270" anchor="ctr" anchorCtr="0">
          <a:noAutofit/>
        </a:bodyPr>
        <a:lstStyle/>
        <a:p>
          <a:pPr lvl="0" algn="ctr" defTabSz="2622550" rtl="0">
            <a:lnSpc>
              <a:spcPct val="90000"/>
            </a:lnSpc>
            <a:spcBef>
              <a:spcPct val="0"/>
            </a:spcBef>
            <a:spcAft>
              <a:spcPct val="35000"/>
            </a:spcAft>
          </a:pPr>
          <a:r>
            <a:rPr lang="en-US" sz="5900" b="1" kern="1200" dirty="0" smtClean="0">
              <a:solidFill>
                <a:srgbClr val="163154"/>
              </a:solidFill>
              <a:effectLst/>
              <a:latin typeface="&amp;quot"/>
              <a:ea typeface="Times New Roman"/>
              <a:cs typeface="Times New Roman"/>
            </a:rPr>
            <a:t>- </a:t>
          </a:r>
          <a:r>
            <a:rPr lang="ar-SA" sz="5900" b="1" kern="1200" dirty="0" smtClean="0">
              <a:solidFill>
                <a:srgbClr val="163154"/>
              </a:solidFill>
              <a:effectLst/>
              <a:latin typeface="&amp;quot"/>
              <a:ea typeface="Times New Roman"/>
              <a:cs typeface="Times New Roman"/>
            </a:rPr>
            <a:t>بمناسبة انعقاد مؤتمر الرؤية المستقبلية للاقتصاد العماني (2020) - 2 يونيو1995م</a:t>
          </a:r>
          <a:r>
            <a:rPr lang="ar-SA" sz="5900" b="1" kern="1200" dirty="0" smtClean="0">
              <a:solidFill>
                <a:srgbClr val="215498"/>
              </a:solidFill>
              <a:effectLst/>
              <a:latin typeface="&amp;quot"/>
              <a:ea typeface="Times New Roman"/>
              <a:cs typeface="Times New Roman"/>
            </a:rPr>
            <a:t> </a:t>
          </a:r>
          <a:endParaRPr lang="en-US" sz="5900" u="none" kern="1200" dirty="0"/>
        </a:p>
      </dsp:txBody>
      <dsp:txXfrm>
        <a:off x="111202" y="115207"/>
        <a:ext cx="16236796" cy="20555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209550" rIns="209550" bIns="209550" numCol="1" spcCol="1270" anchor="ctr" anchorCtr="0">
          <a:noAutofit/>
        </a:bodyPr>
        <a:lstStyle/>
        <a:p>
          <a:pPr lvl="0" algn="just" defTabSz="2444750" rtl="1">
            <a:lnSpc>
              <a:spcPct val="90000"/>
            </a:lnSpc>
            <a:spcBef>
              <a:spcPct val="0"/>
            </a:spcBef>
            <a:spcAft>
              <a:spcPct val="35000"/>
            </a:spcAft>
          </a:pPr>
          <a:r>
            <a:rPr lang="en-US" sz="5500" b="1" kern="1200" dirty="0" smtClean="0">
              <a:solidFill>
                <a:schemeClr val="tx2">
                  <a:lumMod val="20000"/>
                  <a:lumOff val="80000"/>
                </a:schemeClr>
              </a:solidFill>
              <a:effectLst/>
              <a:latin typeface="&amp;quot"/>
              <a:ea typeface="Times New Roman"/>
              <a:cs typeface="Times New Roman"/>
            </a:rPr>
            <a:t>"</a:t>
          </a:r>
          <a:r>
            <a:rPr lang="ar-SA" sz="5500" b="1" kern="1200" dirty="0" smtClean="0">
              <a:solidFill>
                <a:schemeClr val="tx2">
                  <a:lumMod val="20000"/>
                  <a:lumOff val="80000"/>
                </a:schemeClr>
              </a:solidFill>
              <a:effectLst/>
              <a:latin typeface="&amp;quot"/>
              <a:ea typeface="Times New Roman"/>
              <a:cs typeface="Times New Roman"/>
            </a:rPr>
            <a:t>إن التنمية ليست غاية في حد ذاتها وإنما هي من أجل بناء الإنسان الذي هو أداتها وصانعها ومن ثم ينبغي الا تتوقف عند مفهوم تحقيق ثروة مادية وبناء اقتصاد متنوع بل عليها أن تتعدى ذلك إلى </a:t>
          </a:r>
          <a:r>
            <a:rPr lang="ar-SA" sz="5500" b="1" kern="1200" dirty="0" smtClean="0">
              <a:solidFill>
                <a:schemeClr val="tx2"/>
              </a:solidFill>
              <a:effectLst/>
              <a:latin typeface="&amp;quot"/>
              <a:ea typeface="Times New Roman"/>
              <a:cs typeface="Times New Roman"/>
            </a:rPr>
            <a:t>تكوين المواطن القادر على الإسهام بجدارة ووعي في مسيرة النماء والبناء الشامل وذلك من خلال تطوير قدراته الفنية والمهنية وحفز طاقاته الإبداعية والعلمية وصقل مهاراته المتنوعة وتوجيه كل ذلك نحو خدمة المواطن وسعادة المواطنين</a:t>
          </a:r>
          <a:r>
            <a:rPr lang="en-US" sz="5500" b="1" kern="1200" dirty="0" smtClean="0">
              <a:solidFill>
                <a:srgbClr val="8C7111"/>
              </a:solidFill>
              <a:effectLst/>
              <a:latin typeface="&amp;quot"/>
              <a:ea typeface="Times New Roman"/>
              <a:cs typeface="Times New Roman"/>
            </a:rPr>
            <a:t>".</a:t>
          </a:r>
          <a:endParaRPr lang="en-US" sz="55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u="none" kern="1200" dirty="0" smtClean="0"/>
            <a:t>بمناسبة العيد الوطني الثاني المجيد 18 نوفمبر </a:t>
          </a:r>
          <a:r>
            <a:rPr lang="ar-OM" sz="6500" b="1" u="none" kern="1200" dirty="0" smtClean="0"/>
            <a:t>1996</a:t>
          </a:r>
          <a:r>
            <a:rPr lang="ar-SA" sz="6500" b="1" u="none" kern="1200" dirty="0" smtClean="0"/>
            <a:t>م </a:t>
          </a:r>
          <a:endParaRPr lang="en-US" sz="6500" u="none" kern="1200" dirty="0"/>
        </a:p>
      </dsp:txBody>
      <dsp:txXfrm>
        <a:off x="76105" y="439592"/>
        <a:ext cx="16306990" cy="140681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60020" rIns="160020" bIns="160020" numCol="1" spcCol="1270" anchor="ctr" anchorCtr="0">
          <a:noAutofit/>
        </a:bodyPr>
        <a:lstStyle/>
        <a:p>
          <a:pPr lvl="0" algn="just" defTabSz="1866900" rtl="1">
            <a:lnSpc>
              <a:spcPct val="90000"/>
            </a:lnSpc>
            <a:spcBef>
              <a:spcPct val="0"/>
            </a:spcBef>
            <a:spcAft>
              <a:spcPct val="35000"/>
            </a:spcAft>
          </a:pPr>
          <a:r>
            <a:rPr lang="ar-SA" sz="4200" b="1" kern="1200" dirty="0" smtClean="0">
              <a:solidFill>
                <a:schemeClr val="tx2"/>
              </a:solidFill>
              <a:effectLst/>
              <a:latin typeface="&amp;quot"/>
              <a:ea typeface="Times New Roman"/>
              <a:cs typeface="Times New Roman"/>
            </a:rPr>
            <a:t>لقد أولت الخطة الخمسية الجديدة عناية خاصة لتوفير المخصصات المالية لقطاع التعليم والتدريب المهني انطلاقا من حقيقة أن هذا النوع من التعليم هو أساس تأهيل القوى العاملة العمانية لتحل تدريجيا محل العمالة الوافدة. وإنه لأمر حيوي أن يستمر تطوير وتحديث السياسات والمناهج المتبعة في هذا المجال، من أجل سد احتياجات سوق العمل من الكوادر العمانية الماهرة وشبه الماهرة وعلى مختلف المستويات المهنية، </a:t>
          </a:r>
          <a:r>
            <a:rPr lang="ar-SA" sz="4200" b="1" kern="1200" dirty="0" smtClean="0">
              <a:solidFill>
                <a:schemeClr val="tx2">
                  <a:lumMod val="20000"/>
                  <a:lumOff val="80000"/>
                </a:schemeClr>
              </a:solidFill>
              <a:effectLst/>
              <a:latin typeface="&amp;quot"/>
              <a:ea typeface="Times New Roman"/>
              <a:cs typeface="Times New Roman"/>
            </a:rPr>
            <a:t>ولا يخفى أنه تتوفر الآن فرص تدريبية عديدة سواء في مؤسسات التعليم الحكومية </a:t>
          </a:r>
          <a:r>
            <a:rPr lang="en-US" sz="4200" b="1" kern="1200" dirty="0" smtClean="0">
              <a:solidFill>
                <a:schemeClr val="tx2">
                  <a:lumMod val="20000"/>
                  <a:lumOff val="80000"/>
                </a:schemeClr>
              </a:solidFill>
              <a:effectLst/>
              <a:latin typeface="&amp;quot"/>
              <a:ea typeface="Times New Roman"/>
              <a:cs typeface="Times New Roman"/>
            </a:rPr>
            <a:t> </a:t>
          </a:r>
          <a:r>
            <a:rPr lang="ar-SA" sz="4200" b="1" kern="1200" dirty="0" smtClean="0">
              <a:solidFill>
                <a:schemeClr val="tx2">
                  <a:lumMod val="20000"/>
                  <a:lumOff val="80000"/>
                </a:schemeClr>
              </a:solidFill>
              <a:effectLst/>
              <a:latin typeface="&amp;quot"/>
              <a:ea typeface="Times New Roman"/>
              <a:cs typeface="Times New Roman"/>
            </a:rPr>
            <a:t>أو المعاهد الخاصة المرخص لها. ومن ثم فإن على الشباب العماني واجب الاستفادة من هذه الفرص التي تفتح لهم الطريق للانخراط في سلك العاملين المنتجين. كما أن على المجتمع بأسره أن يعي أهمية التعليم التقني، وأن يعمل على تشجيعه وترويجه ومناصرته، أسوة بمجتمعات أخرى سبقتنا في هذا المضمار</a:t>
          </a:r>
          <a:r>
            <a:rPr lang="en-US" sz="4200" b="1" kern="1200" dirty="0" smtClean="0">
              <a:solidFill>
                <a:schemeClr val="tx2">
                  <a:lumMod val="20000"/>
                  <a:lumOff val="80000"/>
                </a:schemeClr>
              </a:solidFill>
              <a:effectLst/>
              <a:latin typeface="&amp;quot"/>
              <a:ea typeface="Times New Roman"/>
              <a:cs typeface="Times New Roman"/>
            </a:rPr>
            <a:t>"</a:t>
          </a:r>
          <a:endParaRPr lang="en-US" sz="42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u="none" kern="1200" dirty="0" smtClean="0"/>
            <a:t>بمناسبة العيد الوطني الثاني المجيد 18 نوفمبر </a:t>
          </a:r>
          <a:r>
            <a:rPr lang="ar-OM" sz="6500" b="1" u="none" kern="1200" dirty="0" smtClean="0"/>
            <a:t>2003</a:t>
          </a:r>
          <a:r>
            <a:rPr lang="ar-SA" sz="6500" b="1" u="none" kern="1200" dirty="0" smtClean="0"/>
            <a:t>م </a:t>
          </a:r>
          <a:endParaRPr lang="en-US" sz="6500" u="none" kern="1200" dirty="0"/>
        </a:p>
      </dsp:txBody>
      <dsp:txXfrm>
        <a:off x="76105" y="439592"/>
        <a:ext cx="16306990" cy="140681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29540" rIns="129540" bIns="129540" numCol="1" spcCol="1270" anchor="ctr" anchorCtr="0">
          <a:noAutofit/>
        </a:bodyPr>
        <a:lstStyle/>
        <a:p>
          <a:pPr lvl="0" algn="just" defTabSz="1511300" rtl="1">
            <a:lnSpc>
              <a:spcPct val="90000"/>
            </a:lnSpc>
            <a:spcBef>
              <a:spcPct val="0"/>
            </a:spcBef>
            <a:spcAft>
              <a:spcPct val="35000"/>
            </a:spcAft>
          </a:pPr>
          <a:r>
            <a:rPr lang="ar-SA" sz="3400" b="1" kern="1200" dirty="0" smtClean="0">
              <a:solidFill>
                <a:schemeClr val="tx2">
                  <a:lumMod val="20000"/>
                  <a:lumOff val="80000"/>
                </a:schemeClr>
              </a:solidFill>
              <a:effectLst/>
              <a:latin typeface="&amp;quot"/>
              <a:ea typeface="Times New Roman"/>
              <a:cs typeface="Times New Roman"/>
            </a:rPr>
            <a:t>من هذا المنطلق فإننا نولي أهمية كبرى في سياستنا الداخلية منذ بدء النهضة المباركة لتنمية الموارد البشرية وتطويرها بما يمكنها من خدمة المجتمع ورفع شأن الوطن ومن أجل ذلك فإننا نقدر الجهود التي تبذلها أجهزة الدولة المختلفة في هذا المجال. </a:t>
          </a:r>
          <a:r>
            <a:rPr lang="ar-SA" sz="3400" b="1" kern="1200" dirty="0" smtClean="0">
              <a:solidFill>
                <a:schemeClr val="tx2"/>
              </a:solidFill>
              <a:effectLst/>
              <a:latin typeface="&amp;quot"/>
              <a:ea typeface="Times New Roman"/>
              <a:cs typeface="Times New Roman"/>
            </a:rPr>
            <a:t>كما نشيد بمساهمة القطاع الخاص في برامج التعليم والتدريب وصقل المهارات وإعداد الكوادر العمانية المؤهلة ونشجع بوجه خاص اتجاه هذا القطاع إلى إنشاء الكليات والجامعات في مختلف مناطق السلطنة من أجل توفير أكبر قدر من فرص التعليم العالي في هذا الوطن. ‏ونحن ندعو القائمين على هذه الجامعات إلى تيسير سبل الالتحاق بها أمام الشباب العماني كما ندعوهم إلى العناية بمناهجها الأكاديمية والعمل على تطويرها دائما بما يحقق لها المكانة العلمية المرموقة بين الجامعات</a:t>
          </a:r>
          <a:r>
            <a:rPr lang="ar-SA" sz="3400" b="1" kern="1200" dirty="0" smtClean="0">
              <a:solidFill>
                <a:srgbClr val="8C7111"/>
              </a:solidFill>
              <a:effectLst/>
              <a:latin typeface="&amp;quot"/>
              <a:ea typeface="Times New Roman"/>
              <a:cs typeface="Times New Roman"/>
            </a:rPr>
            <a:t> </a:t>
          </a:r>
          <a:r>
            <a:rPr lang="ar-SA" sz="3400" b="1" kern="1200" dirty="0" smtClean="0">
              <a:solidFill>
                <a:schemeClr val="tx2">
                  <a:lumMod val="20000"/>
                  <a:lumOff val="80000"/>
                </a:schemeClr>
              </a:solidFill>
              <a:effectLst/>
              <a:latin typeface="&amp;quot"/>
              <a:ea typeface="Times New Roman"/>
              <a:cs typeface="Times New Roman"/>
            </a:rPr>
            <a:t>ويزيد من إقبال الدارسين عليها ولا يفوتنا في هذا المقام أن نذكر أننا تابعنا خلال العامين الماضيين نشاط القطاع الخاص والجهد الذي يبذله في مجال توفير فرص العمل للمواطنين في مؤسساته وشركاته . وإذ نحث الشباب العماني على الاستفادة من فرص التعليم والتدريب والعمل المتاحة </a:t>
          </a:r>
          <a:r>
            <a:rPr lang="ar-SA" sz="3400" b="1" kern="1200" dirty="0" smtClean="0">
              <a:solidFill>
                <a:schemeClr val="tx2"/>
              </a:solidFill>
              <a:effectLst/>
              <a:latin typeface="&amp;quot"/>
              <a:ea typeface="Times New Roman"/>
              <a:cs typeface="Times New Roman"/>
            </a:rPr>
            <a:t>فإننا نود ‏أن يستخلص الجميع من دعوتنا المتكررة إلى العناية بالموارد ‏البشرية ((تعليما وتدريبا وتوظيفا)) </a:t>
          </a:r>
          <a:r>
            <a:rPr lang="ar-SA" sz="3400" b="1" kern="1200" dirty="0" smtClean="0">
              <a:solidFill>
                <a:schemeClr val="tx2">
                  <a:lumMod val="20000"/>
                  <a:lumOff val="80000"/>
                </a:schemeClr>
              </a:solidFill>
              <a:effectLst/>
              <a:latin typeface="&amp;quot"/>
              <a:ea typeface="Times New Roman"/>
              <a:cs typeface="Times New Roman"/>
            </a:rPr>
            <a:t>مدى اهتمامنا بهذا الموضوع الحيوي الذي نعتبره الركن الأساسي لبناء المستقبل والحافز الأكبر للنجاح في بلوغ الغايات التي نسعى إليها والأهداف التي نصبو إلى تحقيقها</a:t>
          </a:r>
          <a:r>
            <a:rPr lang="en-US" sz="3400" b="1" kern="1200" dirty="0" smtClean="0">
              <a:solidFill>
                <a:schemeClr val="tx2">
                  <a:lumMod val="20000"/>
                  <a:lumOff val="80000"/>
                </a:schemeClr>
              </a:solidFill>
              <a:effectLst/>
              <a:latin typeface="&amp;quot"/>
              <a:ea typeface="Times New Roman"/>
              <a:cs typeface="Times New Roman"/>
            </a:rPr>
            <a:t>".</a:t>
          </a:r>
          <a:endParaRPr lang="en-US" sz="34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12780"/>
          <a:ext cx="16459200" cy="22604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ar-SA" sz="4200" b="1" kern="1200" dirty="0" smtClean="0">
              <a:solidFill>
                <a:srgbClr val="163154"/>
              </a:solidFill>
              <a:effectLst/>
              <a:latin typeface="&amp;quot"/>
              <a:ea typeface="Times New Roman"/>
              <a:cs typeface="Times New Roman"/>
            </a:rPr>
            <a:t>من كلمة المغفور له جلالة السلطان قابوس بن سعيد بن تيمور - طيب الله ثراه</a:t>
          </a:r>
          <a:r>
            <a:rPr lang="en-US" sz="4200" b="1" kern="1200" dirty="0" smtClean="0">
              <a:solidFill>
                <a:srgbClr val="163154"/>
              </a:solidFill>
              <a:effectLst/>
              <a:latin typeface="&amp;quot"/>
              <a:ea typeface="Times New Roman"/>
              <a:cs typeface="Times New Roman"/>
            </a:rPr>
            <a:t> - </a:t>
          </a:r>
          <a:r>
            <a:rPr lang="ar-SA" sz="4200" b="1" kern="1200" dirty="0" smtClean="0">
              <a:solidFill>
                <a:srgbClr val="163154"/>
              </a:solidFill>
              <a:effectLst/>
              <a:latin typeface="&amp;quot"/>
              <a:ea typeface="Times New Roman"/>
              <a:cs typeface="Times New Roman"/>
            </a:rPr>
            <a:t>في المؤتمر العام لمنظمة الامم المتحدة للتربية والعلوم والثقافة "اليونسكو" بمناسبة مرور ستين عاما على إنشاء المنظمة 4 أكتوبر 2005م</a:t>
          </a:r>
          <a:r>
            <a:rPr lang="ar-SA" sz="4200" b="1" kern="1200" dirty="0" smtClean="0">
              <a:solidFill>
                <a:srgbClr val="215498"/>
              </a:solidFill>
              <a:effectLst/>
              <a:latin typeface="&amp;quot"/>
              <a:ea typeface="Times New Roman"/>
              <a:cs typeface="Times New Roman"/>
            </a:rPr>
            <a:t> </a:t>
          </a:r>
          <a:endParaRPr lang="en-US" sz="4200" u="none" kern="1200" dirty="0"/>
        </a:p>
      </dsp:txBody>
      <dsp:txXfrm>
        <a:off x="110346" y="123126"/>
        <a:ext cx="16238508" cy="203974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56210" rIns="156210" bIns="156210" numCol="1" spcCol="1270" anchor="ctr" anchorCtr="0">
          <a:noAutofit/>
        </a:bodyPr>
        <a:lstStyle/>
        <a:p>
          <a:pPr lvl="0" algn="just" defTabSz="1822450" rtl="1">
            <a:lnSpc>
              <a:spcPct val="90000"/>
            </a:lnSpc>
            <a:spcBef>
              <a:spcPct val="0"/>
            </a:spcBef>
            <a:spcAft>
              <a:spcPct val="35000"/>
            </a:spcAft>
          </a:pPr>
          <a:r>
            <a:rPr lang="ar-SA" sz="4100" b="1" kern="1200" dirty="0" smtClean="0">
              <a:solidFill>
                <a:schemeClr val="tx2">
                  <a:lumMod val="20000"/>
                  <a:lumOff val="80000"/>
                </a:schemeClr>
              </a:solidFill>
              <a:effectLst/>
              <a:latin typeface="&amp;quot"/>
              <a:ea typeface="Times New Roman"/>
              <a:cs typeface="Times New Roman"/>
            </a:rPr>
            <a:t>إننا نولي التعليم جل اهتمامنا ونسعى لتطويره وتحسينه ورفع مستواه وتحديث المعارف وتعميقها وإثرائها وتكييفها مع عالم دائم التغير، انطلاقاً من الأهمية التي توليها السلطنة لتنمية الموارد البشرية، وترسيخ منهج التفكير العلمي وتكوين أجيال متعلمة تشارك في عملية التنمية وتتعامل مع المتغيرات والمستجدات المحلية والعالمية بكل كفاءة واقتدار</a:t>
          </a:r>
          <a:r>
            <a:rPr lang="en-US" sz="4100" b="1" kern="1200" dirty="0" smtClean="0">
              <a:solidFill>
                <a:schemeClr val="tx2">
                  <a:lumMod val="20000"/>
                  <a:lumOff val="80000"/>
                </a:schemeClr>
              </a:solidFill>
              <a:effectLst/>
              <a:latin typeface="&amp;quot"/>
              <a:ea typeface="Times New Roman"/>
              <a:cs typeface="Times New Roman"/>
            </a:rPr>
            <a:t>.</a:t>
          </a:r>
          <a:endParaRPr lang="en-US" sz="4100" kern="1200" dirty="0" smtClean="0">
            <a:solidFill>
              <a:schemeClr val="tx2">
                <a:lumMod val="20000"/>
                <a:lumOff val="80000"/>
              </a:schemeClr>
            </a:solidFill>
            <a:effectLst/>
            <a:latin typeface="Calibri"/>
            <a:ea typeface="Calibri"/>
            <a:cs typeface="Arial"/>
          </a:endParaRPr>
        </a:p>
        <a:p>
          <a:pPr lvl="0" algn="just" defTabSz="1822450" rtl="1">
            <a:lnSpc>
              <a:spcPct val="90000"/>
            </a:lnSpc>
            <a:spcBef>
              <a:spcPct val="0"/>
            </a:spcBef>
            <a:spcAft>
              <a:spcPct val="35000"/>
            </a:spcAft>
          </a:pPr>
          <a:r>
            <a:rPr lang="ar-SA" sz="4100" b="1" kern="1200" dirty="0" smtClean="0">
              <a:solidFill>
                <a:schemeClr val="tx2"/>
              </a:solidFill>
              <a:effectLst/>
              <a:latin typeface="&amp;quot"/>
              <a:ea typeface="Times New Roman"/>
              <a:cs typeface="Times New Roman"/>
            </a:rPr>
            <a:t>كما نولي تراثنا الثقافي بمختلف أشكاله ومضامينه المادية وغير المادية أهمية خاصة ونعني به عناية متميزة لماله من أهمية ودور ملموس في النهوض بالحياة الفكرية والفنية والإبداع </a:t>
          </a:r>
          <a:r>
            <a:rPr lang="ar-SA" sz="4100" b="1" u="sng" kern="1200" dirty="0" smtClean="0">
              <a:solidFill>
                <a:schemeClr val="tx2"/>
              </a:solidFill>
              <a:effectLst/>
              <a:latin typeface="&amp;quot"/>
              <a:ea typeface="Times New Roman"/>
              <a:cs typeface="Times New Roman"/>
            </a:rPr>
            <a:t>والابتكار</a:t>
          </a:r>
          <a:r>
            <a:rPr lang="ar-SA" sz="4100" b="1" kern="1200" dirty="0" smtClean="0">
              <a:solidFill>
                <a:schemeClr val="tx2"/>
              </a:solidFill>
              <a:effectLst/>
              <a:latin typeface="&amp;quot"/>
              <a:ea typeface="Times New Roman"/>
              <a:cs typeface="Times New Roman"/>
            </a:rPr>
            <a:t>، ونبدي اعتزازنا بوجود مجموعة من المواقع الثقافية والطبيعية العمانية على لائحة التراث العالمي والتي تمثل دليلاً واضحاً على مساهمة العمانيين عبر العصور المختلفة في بناء الحضارات وتواصلها وتفاعلها مع الثقافات الأخرى</a:t>
          </a:r>
          <a:r>
            <a:rPr lang="en-US" sz="4100" b="1" kern="1200" dirty="0" smtClean="0">
              <a:solidFill>
                <a:schemeClr val="tx2"/>
              </a:solidFill>
              <a:effectLst/>
              <a:latin typeface="&amp;quot"/>
              <a:ea typeface="Times New Roman"/>
              <a:cs typeface="Times New Roman"/>
            </a:rPr>
            <a:t>".</a:t>
          </a:r>
          <a:endParaRPr lang="en-US" sz="4100" kern="1200" dirty="0">
            <a:solidFill>
              <a:schemeClr val="tx2"/>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81224"/>
          <a:ext cx="16459200" cy="212355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0" tIns="209550" rIns="209550" bIns="209550" numCol="1" spcCol="1270" anchor="ctr" anchorCtr="0">
          <a:noAutofit/>
        </a:bodyPr>
        <a:lstStyle/>
        <a:p>
          <a:pPr lvl="0" algn="l" defTabSz="2444750" rtl="0">
            <a:lnSpc>
              <a:spcPct val="90000"/>
            </a:lnSpc>
            <a:spcBef>
              <a:spcPct val="0"/>
            </a:spcBef>
            <a:spcAft>
              <a:spcPct val="35000"/>
            </a:spcAft>
          </a:pPr>
          <a:r>
            <a:rPr lang="ar-SA" sz="5500" b="1" kern="1200" dirty="0" smtClean="0">
              <a:solidFill>
                <a:srgbClr val="163154"/>
              </a:solidFill>
              <a:effectLst/>
              <a:latin typeface="&amp;quot"/>
              <a:ea typeface="Times New Roman"/>
              <a:cs typeface="Times New Roman"/>
            </a:rPr>
            <a:t>من خطاب المغفور له جلالة السلطان قابوس بن سعيد بن تيمور - طيب الله ثراه - بمناسبة الانعقاد السنوي لمجلس عُمان 14نوفمبر 2006م</a:t>
          </a:r>
          <a:r>
            <a:rPr lang="ar-SA" sz="5500" b="1" kern="1200" dirty="0" smtClean="0">
              <a:solidFill>
                <a:srgbClr val="215498"/>
              </a:solidFill>
              <a:effectLst/>
              <a:latin typeface="&amp;quot"/>
              <a:ea typeface="Times New Roman"/>
              <a:cs typeface="Times New Roman"/>
            </a:rPr>
            <a:t> </a:t>
          </a:r>
          <a:endParaRPr lang="en-US" sz="5500" u="none" kern="1200" dirty="0"/>
        </a:p>
      </dsp:txBody>
      <dsp:txXfrm>
        <a:off x="103663" y="184887"/>
        <a:ext cx="16251874" cy="191622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29540" rIns="129540" bIns="129540" numCol="1" spcCol="1270" anchor="ctr" anchorCtr="0">
          <a:noAutofit/>
        </a:bodyPr>
        <a:lstStyle/>
        <a:p>
          <a:pPr lvl="0" algn="just" defTabSz="1511300" rtl="1">
            <a:lnSpc>
              <a:spcPct val="90000"/>
            </a:lnSpc>
            <a:spcBef>
              <a:spcPct val="0"/>
            </a:spcBef>
            <a:spcAft>
              <a:spcPct val="35000"/>
            </a:spcAft>
          </a:pPr>
          <a:r>
            <a:rPr lang="ar-SA" sz="3400" b="1" kern="1200" smtClean="0">
              <a:solidFill>
                <a:schemeClr val="tx2">
                  <a:lumMod val="20000"/>
                  <a:lumOff val="80000"/>
                </a:schemeClr>
              </a:solidFill>
              <a:effectLst/>
              <a:latin typeface="&amp;quot"/>
              <a:ea typeface="Times New Roman"/>
              <a:cs typeface="Times New Roman"/>
            </a:rPr>
            <a:t>تعلمون مدى اهتمامنا بتطوير الموارد البشرية وتحقيق فرص أفضل وأكثر لأبنائنا الشباب وبناتنا الشابات في التعليم والتدريب والتوظيف بحيث يكاد يكون هذا بندا ثابتا في كل خطاب نتوجه به إليكم ومن خلالكم إلى جميع أهل عمان</a:t>
          </a:r>
          <a:r>
            <a:rPr lang="en-US" sz="3400" b="1" kern="1200" smtClean="0">
              <a:solidFill>
                <a:schemeClr val="tx2">
                  <a:lumMod val="20000"/>
                  <a:lumOff val="80000"/>
                </a:schemeClr>
              </a:solidFill>
              <a:effectLst/>
              <a:latin typeface="&amp;quot"/>
              <a:ea typeface="Times New Roman"/>
              <a:cs typeface="Times New Roman"/>
            </a:rPr>
            <a:t>.</a:t>
          </a:r>
          <a:endParaRPr lang="en-US" sz="3400" kern="1200" smtClean="0">
            <a:solidFill>
              <a:schemeClr val="tx2">
                <a:lumMod val="20000"/>
                <a:lumOff val="80000"/>
              </a:schemeClr>
            </a:solidFill>
            <a:effectLst/>
            <a:latin typeface="Calibri"/>
            <a:ea typeface="Calibri"/>
            <a:cs typeface="Arial"/>
          </a:endParaRPr>
        </a:p>
        <a:p>
          <a:pPr lvl="0" algn="just" defTabSz="1511300" rtl="1">
            <a:lnSpc>
              <a:spcPct val="90000"/>
            </a:lnSpc>
            <a:spcBef>
              <a:spcPct val="0"/>
            </a:spcBef>
            <a:spcAft>
              <a:spcPct val="35000"/>
            </a:spcAft>
          </a:pPr>
          <a:r>
            <a:rPr lang="ar-SA" sz="3400" b="1" kern="1200" smtClean="0">
              <a:solidFill>
                <a:schemeClr val="tx2">
                  <a:lumMod val="20000"/>
                  <a:lumOff val="80000"/>
                </a:schemeClr>
              </a:solidFill>
              <a:effectLst/>
              <a:latin typeface="&amp;quot"/>
              <a:ea typeface="Times New Roman"/>
              <a:cs typeface="Times New Roman"/>
            </a:rPr>
            <a:t>ولا غرو في ذلك فالإنسان هو قاعدة البناء الحضاري وأصله الأصيل وبدونه لا تقوم حضارة يرجى لها التطور والاستمرار. لذلك فإننا نجدد تأكيدنا على هذا الجانب الهام من جوانب تطوير المجتمع وتحديثه</a:t>
          </a:r>
          <a:r>
            <a:rPr lang="en-US" sz="3400" b="1" kern="1200" smtClean="0">
              <a:solidFill>
                <a:schemeClr val="tx2">
                  <a:lumMod val="20000"/>
                  <a:lumOff val="80000"/>
                </a:schemeClr>
              </a:solidFill>
              <a:effectLst/>
              <a:latin typeface="&amp;quot"/>
              <a:ea typeface="Times New Roman"/>
              <a:cs typeface="Times New Roman"/>
            </a:rPr>
            <a:t>...</a:t>
          </a:r>
          <a:endParaRPr lang="en-US" sz="3400" kern="1200" smtClean="0">
            <a:solidFill>
              <a:schemeClr val="tx2">
                <a:lumMod val="20000"/>
                <a:lumOff val="80000"/>
              </a:schemeClr>
            </a:solidFill>
            <a:effectLst/>
            <a:latin typeface="Calibri"/>
            <a:ea typeface="Calibri"/>
            <a:cs typeface="Arial"/>
          </a:endParaRPr>
        </a:p>
        <a:p>
          <a:pPr lvl="0" algn="just" defTabSz="1511300" rtl="1">
            <a:lnSpc>
              <a:spcPct val="90000"/>
            </a:lnSpc>
            <a:spcBef>
              <a:spcPct val="0"/>
            </a:spcBef>
            <a:spcAft>
              <a:spcPct val="35000"/>
            </a:spcAft>
          </a:pPr>
          <a:r>
            <a:rPr lang="ar-SA" sz="3400" b="1" kern="1200" smtClean="0">
              <a:solidFill>
                <a:schemeClr val="tx2"/>
              </a:solidFill>
              <a:effectLst/>
              <a:latin typeface="&amp;quot"/>
              <a:ea typeface="Times New Roman"/>
              <a:cs typeface="Times New Roman"/>
            </a:rPr>
            <a:t>إن العلم والعمل أمران متلازمان لا يستغني أحدهما عن الآخر، فبهما معا تبني الأمم أمجادها وتعلي بنيان حاضرها ومستقبلها وبهما معا يحقق الإنسان ذاته ويصل إلى ما يبتغيه من عيش كريم وحياة مستقرة وغد باسم بالأمل والرجاء </a:t>
          </a:r>
          <a:r>
            <a:rPr lang="ar-SA" sz="3400" b="1" kern="1200" smtClean="0">
              <a:solidFill>
                <a:srgbClr val="8C7111"/>
              </a:solidFill>
              <a:effectLst/>
              <a:latin typeface="&amp;quot"/>
              <a:ea typeface="Times New Roman"/>
              <a:cs typeface="Times New Roman"/>
            </a:rPr>
            <a:t>، </a:t>
          </a:r>
          <a:r>
            <a:rPr lang="ar-SA" sz="3400" b="1" kern="1200" smtClean="0">
              <a:solidFill>
                <a:schemeClr val="tx2">
                  <a:lumMod val="20000"/>
                  <a:lumOff val="80000"/>
                </a:schemeClr>
              </a:solidFill>
              <a:effectLst/>
              <a:latin typeface="&amp;quot"/>
              <a:ea typeface="Times New Roman"/>
              <a:cs typeface="Times New Roman"/>
            </a:rPr>
            <a:t>ونحن على يقين بأن المجتمع العماني على وعي تام بهذه الحقيقة. </a:t>
          </a:r>
          <a:r>
            <a:rPr lang="ar-SA" sz="3400" b="1" kern="1200" smtClean="0">
              <a:solidFill>
                <a:schemeClr val="tx2"/>
              </a:solidFill>
              <a:effectLst/>
              <a:latin typeface="&amp;quot"/>
              <a:ea typeface="Times New Roman"/>
              <a:cs typeface="Times New Roman"/>
            </a:rPr>
            <a:t>وفي هذا المقام نود أن نعلن إننا قد قررنا تقديم عون مناسب إلى الجامعات الخاصة تشجيعا لها على القيام بواجبها الكبير نحو تزويد المجتمع بالكوادر المؤهلة تأهيلا عاليا علميا وعمليا وبما يساعد على الارتقاء بمستوى أدائها وأداء خريجيها في مختلف ميادين العمل التي تتطلبها الحياة العصرية المتطورة </a:t>
          </a:r>
          <a:r>
            <a:rPr lang="ar-SA" sz="3400" b="1" kern="1200" smtClean="0">
              <a:solidFill>
                <a:schemeClr val="tx2">
                  <a:lumMod val="20000"/>
                  <a:lumOff val="80000"/>
                </a:schemeClr>
              </a:solidFill>
              <a:effectLst/>
              <a:latin typeface="&amp;quot"/>
              <a:ea typeface="Times New Roman"/>
              <a:cs typeface="Times New Roman"/>
            </a:rPr>
            <a:t>والله ولي التوفيق</a:t>
          </a:r>
          <a:r>
            <a:rPr lang="en-US" sz="3400" b="1" kern="1200" smtClean="0">
              <a:solidFill>
                <a:srgbClr val="8C7111"/>
              </a:solidFill>
              <a:effectLst/>
              <a:latin typeface="&amp;quot"/>
              <a:ea typeface="Times New Roman"/>
              <a:cs typeface="Times New Roman"/>
            </a:rPr>
            <a:t>".</a:t>
          </a:r>
          <a:endParaRPr lang="en-US" sz="34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kern="1200" dirty="0" smtClean="0">
              <a:solidFill>
                <a:srgbClr val="163154"/>
              </a:solidFill>
              <a:effectLst/>
              <a:latin typeface="&amp;quot"/>
              <a:ea typeface="Times New Roman"/>
              <a:cs typeface="Times New Roman"/>
            </a:rPr>
            <a:t>بمناسبة الانعقاد السنوي لمجلس عُمان 11 نوفمبر 2008م</a:t>
          </a:r>
          <a:r>
            <a:rPr lang="ar-SA" sz="6500" b="1" kern="1200" dirty="0" smtClean="0">
              <a:solidFill>
                <a:srgbClr val="215498"/>
              </a:solidFill>
              <a:effectLst/>
              <a:latin typeface="&amp;quot"/>
              <a:ea typeface="Times New Roman"/>
              <a:cs typeface="Times New Roman"/>
            </a:rPr>
            <a:t> </a:t>
          </a:r>
          <a:endParaRPr lang="en-US" sz="6500" u="none" kern="1200" dirty="0"/>
        </a:p>
      </dsp:txBody>
      <dsp:txXfrm>
        <a:off x="76105" y="439592"/>
        <a:ext cx="16306990" cy="140681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90500" rIns="190500" bIns="190500" numCol="1" spcCol="1270" anchor="ctr" anchorCtr="0">
          <a:noAutofit/>
        </a:bodyPr>
        <a:lstStyle/>
        <a:p>
          <a:pPr lvl="0" algn="just" defTabSz="2222500" rtl="1">
            <a:lnSpc>
              <a:spcPct val="90000"/>
            </a:lnSpc>
            <a:spcBef>
              <a:spcPct val="0"/>
            </a:spcBef>
            <a:spcAft>
              <a:spcPct val="35000"/>
            </a:spcAft>
          </a:pPr>
          <a:r>
            <a:rPr lang="ar-SA" sz="5000" b="1" kern="1200" dirty="0" smtClean="0">
              <a:solidFill>
                <a:schemeClr val="tx2">
                  <a:lumMod val="20000"/>
                  <a:lumOff val="80000"/>
                </a:schemeClr>
              </a:solidFill>
              <a:effectLst/>
              <a:latin typeface="&amp;quot"/>
              <a:ea typeface="Times New Roman"/>
              <a:cs typeface="Times New Roman"/>
            </a:rPr>
            <a:t>لقد أكدنا دوما على أهمية العلم والمعرفة </a:t>
          </a:r>
          <a:r>
            <a:rPr lang="ar-SA" sz="5000" b="1" kern="1200" dirty="0" smtClean="0">
              <a:solidFill>
                <a:schemeClr val="tx2"/>
              </a:solidFill>
              <a:effectLst/>
              <a:latin typeface="&amp;quot"/>
              <a:ea typeface="Times New Roman"/>
              <a:cs typeface="Times New Roman"/>
            </a:rPr>
            <a:t>وكان نهجنا المتواصل هو الإنفتاح على مستجداتهما ولقد أصبحت تقنية المعلومات والاتصالات هي المحرك الأساسي لعجلة التنمية في هذه الألفية الثالثة</a:t>
          </a:r>
          <a:r>
            <a:rPr lang="ar-SA" sz="5000" b="1" kern="1200" dirty="0" smtClean="0">
              <a:solidFill>
                <a:srgbClr val="8C7111"/>
              </a:solidFill>
              <a:effectLst/>
              <a:latin typeface="&amp;quot"/>
              <a:ea typeface="Times New Roman"/>
              <a:cs typeface="Times New Roman"/>
            </a:rPr>
            <a:t>. </a:t>
          </a:r>
          <a:r>
            <a:rPr lang="ar-SA" sz="5000" b="1" kern="1200" dirty="0" smtClean="0">
              <a:solidFill>
                <a:schemeClr val="tx2"/>
              </a:solidFill>
              <a:effectLst/>
              <a:latin typeface="&amp;quot"/>
              <a:ea typeface="Times New Roman"/>
              <a:cs typeface="Times New Roman"/>
            </a:rPr>
            <a:t>لهذا أولينا اهتمامنا لإيجاد استراتيجية وطنية لتنمية قدرات المواطنين ومهاراتهم في التعامل مع هذا المجال وتطوير الخدمات الحكومية الالكترونية. </a:t>
          </a:r>
          <a:r>
            <a:rPr lang="ar-SA" sz="5000" b="1" kern="1200" dirty="0" smtClean="0">
              <a:solidFill>
                <a:schemeClr val="tx2">
                  <a:lumMod val="20000"/>
                  <a:lumOff val="80000"/>
                </a:schemeClr>
              </a:solidFill>
              <a:effectLst/>
              <a:latin typeface="&amp;quot"/>
              <a:ea typeface="Times New Roman"/>
              <a:cs typeface="Times New Roman"/>
            </a:rPr>
            <a:t>ونحن نتابع عن كثب الخطوات الهامة التي تمت </a:t>
          </a:r>
          <a:r>
            <a:rPr lang="ar-SA" sz="5000" b="1" kern="1200" dirty="0" smtClean="0">
              <a:solidFill>
                <a:schemeClr val="tx2"/>
              </a:solidFill>
              <a:effectLst/>
              <a:latin typeface="&amp;quot"/>
              <a:ea typeface="Times New Roman"/>
              <a:cs typeface="Times New Roman"/>
            </a:rPr>
            <a:t>على هذا الصعيد وندعو جميع المؤسسات الحكومية للمسارعة إلى تعزيز أدائها وتيسير خدماتها بواسطة التقنية الرقمية </a:t>
          </a:r>
          <a:r>
            <a:rPr lang="ar-SA" sz="5000" b="1" kern="1200" dirty="0" smtClean="0">
              <a:solidFill>
                <a:schemeClr val="tx2">
                  <a:lumMod val="20000"/>
                  <a:lumOff val="80000"/>
                </a:schemeClr>
              </a:solidFill>
              <a:effectLst/>
              <a:latin typeface="&amp;quot"/>
              <a:ea typeface="Times New Roman"/>
              <a:cs typeface="Times New Roman"/>
            </a:rPr>
            <a:t>متطلعين إلى الارتقاء بالسلطنة إلى آفاق المعارف الحديثة المتجددة</a:t>
          </a:r>
          <a:r>
            <a:rPr lang="en-US" sz="5000" b="1" kern="1200" dirty="0" smtClean="0">
              <a:solidFill>
                <a:srgbClr val="8C7111"/>
              </a:solidFill>
              <a:effectLst/>
              <a:latin typeface="&amp;quot"/>
              <a:ea typeface="Times New Roman"/>
              <a:cs typeface="Times New Roman"/>
            </a:rPr>
            <a:t>".</a:t>
          </a:r>
          <a:endParaRPr lang="en-US" sz="50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kern="1200" dirty="0" smtClean="0">
              <a:solidFill>
                <a:srgbClr val="163154"/>
              </a:solidFill>
              <a:effectLst/>
              <a:latin typeface="&amp;quot"/>
              <a:ea typeface="Times New Roman"/>
              <a:cs typeface="Times New Roman"/>
            </a:rPr>
            <a:t>بمناسبة الانعقاد السنوي لمجلس عُمان </a:t>
          </a:r>
          <a:r>
            <a:rPr lang="ar-OM" sz="6500" b="1" kern="1200" dirty="0" smtClean="0">
              <a:solidFill>
                <a:srgbClr val="163154"/>
              </a:solidFill>
              <a:effectLst/>
              <a:latin typeface="&amp;quot"/>
              <a:ea typeface="Times New Roman"/>
              <a:cs typeface="Times New Roman"/>
            </a:rPr>
            <a:t>31اكتوبر2011</a:t>
          </a:r>
          <a:endParaRPr lang="en-US" sz="6500" u="none" kern="1200" dirty="0"/>
        </a:p>
      </dsp:txBody>
      <dsp:txXfrm>
        <a:off x="76105" y="439592"/>
        <a:ext cx="16306990" cy="140681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90500" rIns="190500" bIns="190500" numCol="1" spcCol="1270" anchor="ctr" anchorCtr="0">
          <a:noAutofit/>
        </a:bodyPr>
        <a:lstStyle/>
        <a:p>
          <a:pPr lvl="0" algn="just" defTabSz="2222500" rtl="1">
            <a:lnSpc>
              <a:spcPct val="90000"/>
            </a:lnSpc>
            <a:spcBef>
              <a:spcPct val="0"/>
            </a:spcBef>
            <a:spcAft>
              <a:spcPct val="35000"/>
            </a:spcAft>
          </a:pPr>
          <a:r>
            <a:rPr lang="ar-SA" sz="5000" b="1" kern="1200" dirty="0" smtClean="0">
              <a:solidFill>
                <a:schemeClr val="tx2">
                  <a:lumMod val="20000"/>
                  <a:lumOff val="80000"/>
                </a:schemeClr>
              </a:solidFill>
              <a:effectLst/>
              <a:latin typeface="&amp;quot"/>
              <a:ea typeface="Times New Roman"/>
              <a:cs typeface="Times New Roman"/>
            </a:rPr>
            <a:t>وسوف تشهد المرحلة القادمة بإذن الله اهتماما أكبر ورعاية أوفر تهيئ مزيدا من الفرص للشباب من أجل تعزيز مكتسباته في العلم والمعرفة وتقوية ملكاته في الإبداع والإنتاج وزيادة مشاركته في مسيرة التنمية الشاملة </a:t>
          </a:r>
          <a:r>
            <a:rPr lang="ar-SA" sz="5000" b="1" kern="1200" dirty="0" smtClean="0">
              <a:solidFill>
                <a:srgbClr val="8C7111"/>
              </a:solidFill>
              <a:effectLst/>
              <a:latin typeface="&amp;quot"/>
              <a:ea typeface="Times New Roman"/>
              <a:cs typeface="Times New Roman"/>
            </a:rPr>
            <a:t>. </a:t>
          </a:r>
          <a:r>
            <a:rPr lang="ar-SA" sz="5000" b="1" kern="1200" dirty="0" smtClean="0">
              <a:solidFill>
                <a:schemeClr val="tx2"/>
              </a:solidFill>
              <a:effectLst/>
              <a:latin typeface="&amp;quot"/>
              <a:ea typeface="Times New Roman"/>
              <a:cs typeface="Times New Roman"/>
            </a:rPr>
            <a:t>ولما كان التعليم هو الركيزة الأساسية للتقدم والتطور ولإيجاد جيل يتحلى بالوعي والمسؤولية ويتمتع بالخبرة والمهارة ويتطلع إلى مستوى معرفي أرقى وأرفع فأنه لابد من إجراء تقييم شامل للمسيرة التعليمية من أجل تحقيق تلك التطلعات والاستفادة من فرص العمل المتاحة في القطاعين العام والخاص</a:t>
          </a:r>
          <a:r>
            <a:rPr lang="en-US" sz="5000" b="1" kern="1200" dirty="0" smtClean="0">
              <a:solidFill>
                <a:schemeClr val="tx2"/>
              </a:solidFill>
              <a:effectLst/>
              <a:latin typeface="&amp;quot"/>
              <a:ea typeface="Times New Roman"/>
              <a:cs typeface="Times New Roman"/>
            </a:rPr>
            <a:t>".</a:t>
          </a:r>
          <a:endParaRPr lang="en-US" sz="5000" kern="1200" dirty="0">
            <a:solidFill>
              <a:schemeClr val="tx2"/>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363487"/>
          <a:ext cx="16459200" cy="155902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ar-SA" sz="6500" b="1" kern="1200" dirty="0" smtClean="0">
              <a:solidFill>
                <a:srgbClr val="163154"/>
              </a:solidFill>
              <a:effectLst/>
              <a:latin typeface="&amp;quot"/>
              <a:ea typeface="Times New Roman"/>
              <a:cs typeface="Times New Roman"/>
            </a:rPr>
            <a:t>بمناسبة الانعقاد السنوي لمجلس عُمان </a:t>
          </a:r>
          <a:r>
            <a:rPr lang="ar-OM" sz="6500" b="1" kern="1200" dirty="0" smtClean="0">
              <a:solidFill>
                <a:srgbClr val="163154"/>
              </a:solidFill>
              <a:effectLst/>
              <a:latin typeface="&amp;quot"/>
              <a:ea typeface="Times New Roman"/>
              <a:cs typeface="Times New Roman"/>
            </a:rPr>
            <a:t>12</a:t>
          </a:r>
          <a:r>
            <a:rPr lang="ar-SA" sz="6500" b="1" kern="1200" dirty="0" smtClean="0">
              <a:solidFill>
                <a:srgbClr val="163154"/>
              </a:solidFill>
              <a:effectLst/>
              <a:latin typeface="&amp;quot"/>
              <a:ea typeface="Times New Roman"/>
              <a:cs typeface="Times New Roman"/>
            </a:rPr>
            <a:t>نوفمبر </a:t>
          </a:r>
          <a:r>
            <a:rPr lang="ar-OM" sz="6500" b="1" kern="1200" dirty="0" smtClean="0">
              <a:solidFill>
                <a:srgbClr val="163154"/>
              </a:solidFill>
              <a:effectLst/>
              <a:latin typeface="&amp;quot"/>
              <a:ea typeface="Times New Roman"/>
              <a:cs typeface="Times New Roman"/>
            </a:rPr>
            <a:t>2012</a:t>
          </a:r>
          <a:endParaRPr lang="en-US" sz="6500" u="none" kern="1200" dirty="0"/>
        </a:p>
      </dsp:txBody>
      <dsp:txXfrm>
        <a:off x="76105" y="439592"/>
        <a:ext cx="16306990" cy="1406815"/>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52400" rIns="152400" bIns="152400" numCol="1" spcCol="1270" anchor="ctr" anchorCtr="0">
          <a:noAutofit/>
        </a:bodyPr>
        <a:lstStyle/>
        <a:p>
          <a:pPr lvl="0" algn="just" defTabSz="1778000" rtl="1">
            <a:lnSpc>
              <a:spcPct val="90000"/>
            </a:lnSpc>
            <a:spcBef>
              <a:spcPct val="0"/>
            </a:spcBef>
            <a:spcAft>
              <a:spcPct val="35000"/>
            </a:spcAft>
          </a:pPr>
          <a:r>
            <a:rPr lang="ar-SA" sz="4000" b="1" kern="1200" dirty="0" smtClean="0">
              <a:solidFill>
                <a:schemeClr val="tx2">
                  <a:lumMod val="20000"/>
                  <a:lumOff val="80000"/>
                </a:schemeClr>
              </a:solidFill>
              <a:effectLst/>
              <a:latin typeface="&amp;quot"/>
              <a:ea typeface="Times New Roman"/>
              <a:cs typeface="Times New Roman"/>
            </a:rPr>
            <a:t>لوخلال الفترة المنصرمة طبقت في عمان أنظمة ومناهج تعليمية متنوعة وبرامج تدريبية وتأهيلية متعددة إلا أن الأمر </a:t>
          </a:r>
          <a:r>
            <a:rPr lang="ar-SA" sz="4000" b="1" kern="1200" dirty="0" smtClean="0">
              <a:solidFill>
                <a:schemeClr val="tx2"/>
              </a:solidFill>
              <a:effectLst/>
              <a:latin typeface="&amp;quot"/>
              <a:ea typeface="Times New Roman"/>
              <a:cs typeface="Times New Roman"/>
            </a:rPr>
            <a:t>يتطلب إيلاء عناية أكبر للربط بين مخرجات التعليم ومتطلبات سوق العمل. لذلك فإنه من أولويات المرحلة التي نمر بها والمرحلة القادمة التي نستشرفها مراجعة سياسات التعليم وخططه وبرامجه وتطويرها بما يواكب المتغيرات التي يشهدها الوطن والمتطلبات التي يفرضها التقدم العلمي والتطور الحضاري </a:t>
          </a:r>
          <a:r>
            <a:rPr lang="ar-SA" sz="4000" b="1" kern="1200" dirty="0" smtClean="0">
              <a:solidFill>
                <a:schemeClr val="tx2">
                  <a:lumMod val="20000"/>
                  <a:lumOff val="80000"/>
                </a:schemeClr>
              </a:solidFill>
              <a:effectLst/>
              <a:latin typeface="&amp;quot"/>
              <a:ea typeface="Times New Roman"/>
              <a:cs typeface="Times New Roman"/>
            </a:rPr>
            <a:t>وصولا إلى بناء جيل مسلح بالوعي والمعرفة والقدرات المطلوبة للعمل المفيد</a:t>
          </a:r>
          <a:r>
            <a:rPr lang="en-US" sz="4000" b="1" kern="1200" dirty="0" smtClean="0">
              <a:solidFill>
                <a:srgbClr val="8C7111"/>
              </a:solidFill>
              <a:effectLst/>
              <a:latin typeface="&amp;quot"/>
              <a:ea typeface="Times New Roman"/>
              <a:cs typeface="Times New Roman"/>
            </a:rPr>
            <a:t>.</a:t>
          </a:r>
          <a:endParaRPr lang="en-US" sz="4000" kern="1200" dirty="0" smtClean="0">
            <a:effectLst/>
            <a:latin typeface="Calibri"/>
            <a:ea typeface="Calibri"/>
            <a:cs typeface="Arial"/>
          </a:endParaRPr>
        </a:p>
        <a:p>
          <a:pPr lvl="0" algn="just" defTabSz="1778000" rtl="1">
            <a:lnSpc>
              <a:spcPct val="90000"/>
            </a:lnSpc>
            <a:spcBef>
              <a:spcPct val="0"/>
            </a:spcBef>
            <a:spcAft>
              <a:spcPct val="35000"/>
            </a:spcAft>
          </a:pPr>
          <a:r>
            <a:rPr lang="ar-SA" sz="4000" b="1" kern="1200" dirty="0" smtClean="0">
              <a:solidFill>
                <a:schemeClr val="tx2"/>
              </a:solidFill>
              <a:effectLst/>
              <a:latin typeface="&amp;quot"/>
              <a:ea typeface="Times New Roman"/>
              <a:cs typeface="Times New Roman"/>
            </a:rPr>
            <a:t>وما إنشاء مجلس التعليم إلا للنهوض بهذا القطاع لذلك يجب على سائر الجهات المشرفة على التعليم بمختلف أنواعه ومستوياته </a:t>
          </a:r>
          <a:r>
            <a:rPr lang="ar-SA" sz="4000" b="1" kern="1200" dirty="0" smtClean="0">
              <a:solidFill>
                <a:schemeClr val="tx2">
                  <a:lumMod val="20000"/>
                  <a:lumOff val="80000"/>
                </a:schemeClr>
              </a:solidFill>
              <a:effectLst/>
              <a:latin typeface="&amp;quot"/>
              <a:ea typeface="Times New Roman"/>
              <a:cs typeface="Times New Roman"/>
            </a:rPr>
            <a:t>أن تتعاون مع هذا المجلس بكل فاعلية وجدية ومثابرة ولا يفوتنا في </a:t>
          </a:r>
          <a:r>
            <a:rPr lang="ar-SA" sz="4000" b="1" kern="1200" dirty="0" smtClean="0">
              <a:solidFill>
                <a:schemeClr val="tx2"/>
              </a:solidFill>
              <a:effectLst/>
              <a:latin typeface="&amp;quot"/>
              <a:ea typeface="Times New Roman"/>
              <a:cs typeface="Times New Roman"/>
            </a:rPr>
            <a:t>هذا المقام أن ندعو مجلس عمان إلى تقديم رؤاه وأفكاره في هذا الشأن إلى مجلس التعليم ونحن على ثقة بأن الجهود المشتركة سوف تؤدي إلى النتيجة المرجوة بمشيئة الله</a:t>
          </a:r>
          <a:endParaRPr lang="en-US" sz="4000" kern="1200" dirty="0">
            <a:solidFill>
              <a:schemeClr val="tx2"/>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D9D8F-1D36-4916-9118-D4AFE61C4B7C}">
      <dsp:nvSpPr>
        <dsp:cNvPr id="0" name=""/>
        <dsp:cNvSpPr/>
      </dsp:nvSpPr>
      <dsp:spPr>
        <a:xfrm>
          <a:off x="0" y="12780"/>
          <a:ext cx="16459200" cy="22604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ar-SA" sz="4200" b="1" kern="1200" dirty="0" smtClean="0">
              <a:solidFill>
                <a:srgbClr val="163154"/>
              </a:solidFill>
              <a:effectLst/>
              <a:latin typeface="&amp;quot"/>
              <a:ea typeface="Times New Roman"/>
              <a:cs typeface="Times New Roman"/>
            </a:rPr>
            <a:t>كلمة المغفور له جلالة السلطان قابوس بن سعيد بن تيمور - طيب الله ثراه - إلى المؤتمر العام لليونسكو في دورته </a:t>
          </a:r>
          <a:r>
            <a:rPr lang="ar-OM" sz="4200" b="1" kern="1200" dirty="0" smtClean="0">
              <a:solidFill>
                <a:srgbClr val="163154"/>
              </a:solidFill>
              <a:effectLst/>
              <a:latin typeface="&amp;quot"/>
              <a:ea typeface="Times New Roman"/>
              <a:cs typeface="Times New Roman"/>
            </a:rPr>
            <a:t>38 </a:t>
          </a:r>
          <a:r>
            <a:rPr lang="ar-SA" sz="4200" b="1" kern="1200" dirty="0" smtClean="0">
              <a:solidFill>
                <a:srgbClr val="163154"/>
              </a:solidFill>
              <a:effectLst/>
              <a:latin typeface="&amp;quot"/>
              <a:ea typeface="Times New Roman"/>
              <a:cs typeface="Times New Roman"/>
            </a:rPr>
            <a:t>بباريس خلال الفترة من 3 إلى 18 نوفمبر2015م، بمناسبة الذكرى السبعين لمنظمة الأمم المتحدة للتربية والعلم والثقافة (</a:t>
          </a:r>
          <a:r>
            <a:rPr lang="ar-OM" sz="4200" b="1" kern="1200" dirty="0" smtClean="0">
              <a:solidFill>
                <a:srgbClr val="163154"/>
              </a:solidFill>
              <a:effectLst/>
              <a:latin typeface="&amp;quot"/>
              <a:ea typeface="Times New Roman"/>
              <a:cs typeface="Times New Roman"/>
            </a:rPr>
            <a:t>اليونسكو)</a:t>
          </a:r>
          <a:endParaRPr lang="en-US" sz="4200" u="none" kern="1200" dirty="0"/>
        </a:p>
      </dsp:txBody>
      <dsp:txXfrm>
        <a:off x="110346" y="123126"/>
        <a:ext cx="16238508" cy="2039747"/>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E37-67C0-4BD4-B017-E69AAAE8D9DC}">
      <dsp:nvSpPr>
        <dsp:cNvPr id="0" name=""/>
        <dsp:cNvSpPr/>
      </dsp:nvSpPr>
      <dsp:spPr>
        <a:xfrm>
          <a:off x="658367" y="1014993"/>
          <a:ext cx="15800832" cy="7021939"/>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4509" tIns="198120" rIns="198120" bIns="198120" numCol="1" spcCol="1270" anchor="ctr" anchorCtr="0">
          <a:noAutofit/>
        </a:bodyPr>
        <a:lstStyle/>
        <a:p>
          <a:pPr lvl="0" algn="just" defTabSz="2311400" rtl="1">
            <a:lnSpc>
              <a:spcPct val="90000"/>
            </a:lnSpc>
            <a:spcBef>
              <a:spcPct val="0"/>
            </a:spcBef>
            <a:spcAft>
              <a:spcPct val="35000"/>
            </a:spcAft>
          </a:pPr>
          <a:r>
            <a:rPr lang="ar-SA" sz="5200" b="1" kern="1200" dirty="0" smtClean="0">
              <a:solidFill>
                <a:schemeClr val="tx2"/>
              </a:solidFill>
              <a:effectLst/>
              <a:latin typeface="&amp;quot"/>
              <a:ea typeface="Times New Roman"/>
              <a:cs typeface="Times New Roman"/>
            </a:rPr>
            <a:t>فإننا ندعو هذه المنظمة الواعدة لتسخير طاقاتها التربوية والعلمية والثقافية كافة لخدمة الشعوب من خلال برامجها النوعية المختلفة، كما ندعم توجهاتها في الارتقاء بمهارات الشباب وربطها بمهارات سوق العمل لمواجهة التحديات العالمية، فلا ريب أن التعليم هو الركيزة الأساسية لبناء الإنسان، والأداة الأهم لتحقيق غايات التنمية المستدامة</a:t>
          </a:r>
          <a:r>
            <a:rPr lang="ar-SA" sz="5200" b="1" kern="1200" dirty="0" smtClean="0">
              <a:solidFill>
                <a:srgbClr val="8C7111"/>
              </a:solidFill>
              <a:effectLst/>
              <a:latin typeface="&amp;quot"/>
              <a:ea typeface="Times New Roman"/>
              <a:cs typeface="Times New Roman"/>
            </a:rPr>
            <a:t>، </a:t>
          </a:r>
          <a:r>
            <a:rPr lang="ar-SA" sz="5200" b="1" kern="1200" dirty="0" smtClean="0">
              <a:solidFill>
                <a:schemeClr val="tx2">
                  <a:lumMod val="20000"/>
                  <a:lumOff val="80000"/>
                </a:schemeClr>
              </a:solidFill>
              <a:effectLst/>
              <a:latin typeface="&amp;quot"/>
              <a:ea typeface="Times New Roman"/>
              <a:cs typeface="Times New Roman"/>
            </a:rPr>
            <a:t>ولجعل ذلك حقيقةً على أرض الواقع؛ فإنه من الضروري أن تتكاتف الجهود، وتتشارك المعارف والخبرات لتعميم التعليم والحد من المرض والفقر والأمية</a:t>
          </a:r>
          <a:r>
            <a:rPr lang="en-US" sz="5200" b="1" kern="1200" dirty="0" smtClean="0">
              <a:solidFill>
                <a:schemeClr val="tx2">
                  <a:lumMod val="20000"/>
                  <a:lumOff val="80000"/>
                </a:schemeClr>
              </a:solidFill>
              <a:effectLst/>
              <a:latin typeface="&amp;quot"/>
              <a:ea typeface="Times New Roman"/>
              <a:cs typeface="Times New Roman"/>
            </a:rPr>
            <a:t>".</a:t>
          </a:r>
          <a:endParaRPr lang="en-US" sz="5200" kern="1200" dirty="0">
            <a:solidFill>
              <a:schemeClr val="tx2">
                <a:lumMod val="20000"/>
                <a:lumOff val="80000"/>
              </a:schemeClr>
            </a:solidFill>
          </a:endParaRPr>
        </a:p>
      </dsp:txBody>
      <dsp:txXfrm>
        <a:off x="658367" y="1014993"/>
        <a:ext cx="15800832" cy="7021939"/>
      </dsp:txXfrm>
    </dsp:sp>
    <dsp:sp modelId="{6F8F1F57-0C29-4B02-A858-694734DC6845}">
      <dsp:nvSpPr>
        <dsp:cNvPr id="0" name=""/>
        <dsp:cNvSpPr/>
      </dsp:nvSpPr>
      <dsp:spPr>
        <a:xfrm>
          <a:off x="0" y="1343851"/>
          <a:ext cx="3456432" cy="5184648"/>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CCAA1-C542-4C4B-BB74-79A549648D11}"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DF56D-B523-F840-AD0F-AF81F6B5DF3D}" type="slidenum">
              <a:rPr lang="en-US" smtClean="0"/>
              <a:t>‹#›</a:t>
            </a:fld>
            <a:endParaRPr lang="en-US"/>
          </a:p>
        </p:txBody>
      </p:sp>
    </p:spTree>
    <p:extLst>
      <p:ext uri="{BB962C8B-B14F-4D97-AF65-F5344CB8AC3E}">
        <p14:creationId xmlns:p14="http://schemas.microsoft.com/office/powerpoint/2010/main" val="783368690"/>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679"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79"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201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737320"/>
            <a:ext cx="4569630" cy="579120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17"/>
          </p:nvPr>
        </p:nvSpPr>
        <p:spPr>
          <a:xfrm>
            <a:off x="4569630" y="737320"/>
            <a:ext cx="4569630" cy="579120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18"/>
          </p:nvPr>
        </p:nvSpPr>
        <p:spPr>
          <a:xfrm>
            <a:off x="9144000" y="737320"/>
            <a:ext cx="4569630" cy="5791200"/>
          </a:xfrm>
          <a:solidFill>
            <a:schemeClr val="bg1">
              <a:lumMod val="95000"/>
            </a:schemeClr>
          </a:solidFill>
        </p:spPr>
        <p:txBody>
          <a:bodyPr>
            <a:normAutofit/>
          </a:bodyPr>
          <a:lstStyle>
            <a:lvl1pPr>
              <a:defRPr sz="2101"/>
            </a:lvl1pPr>
          </a:lstStyle>
          <a:p>
            <a:endParaRPr lang="en-US"/>
          </a:p>
        </p:txBody>
      </p:sp>
      <p:sp>
        <p:nvSpPr>
          <p:cNvPr id="10" name="Picture Placeholder 2"/>
          <p:cNvSpPr>
            <a:spLocks noGrp="1"/>
          </p:cNvSpPr>
          <p:nvPr>
            <p:ph type="pic" sz="quarter" idx="19"/>
          </p:nvPr>
        </p:nvSpPr>
        <p:spPr>
          <a:xfrm>
            <a:off x="13713630" y="737320"/>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27499" y="737320"/>
            <a:ext cx="6105166" cy="1224136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20"/>
          </p:nvPr>
        </p:nvSpPr>
        <p:spPr>
          <a:xfrm>
            <a:off x="6105168" y="737320"/>
            <a:ext cx="6077666" cy="1224136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21"/>
          </p:nvPr>
        </p:nvSpPr>
        <p:spPr>
          <a:xfrm>
            <a:off x="12210334" y="737320"/>
            <a:ext cx="6077666" cy="1224136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8442176"/>
            <a:ext cx="18288000" cy="4457700"/>
          </a:xfrm>
        </p:spPr>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7146032"/>
            <a:ext cx="4569630" cy="5791200"/>
          </a:xfrm>
          <a:solidFill>
            <a:schemeClr val="bg1">
              <a:lumMod val="95000"/>
            </a:schemeClr>
          </a:solidFill>
        </p:spPr>
        <p:txBody>
          <a:bodyPr>
            <a:normAutofit/>
          </a:bodyPr>
          <a:lstStyle>
            <a:lvl1pPr>
              <a:defRPr sz="2101"/>
            </a:lvl1pPr>
          </a:lstStyle>
          <a:p>
            <a:endParaRPr lang="en-US"/>
          </a:p>
        </p:txBody>
      </p:sp>
      <p:sp>
        <p:nvSpPr>
          <p:cNvPr id="11" name="Picture Placeholder 2"/>
          <p:cNvSpPr>
            <a:spLocks noGrp="1"/>
          </p:cNvSpPr>
          <p:nvPr>
            <p:ph type="pic" sz="quarter" idx="17"/>
          </p:nvPr>
        </p:nvSpPr>
        <p:spPr>
          <a:xfrm>
            <a:off x="4569630" y="7146032"/>
            <a:ext cx="4569630" cy="5791200"/>
          </a:xfrm>
          <a:solidFill>
            <a:schemeClr val="bg1">
              <a:lumMod val="95000"/>
            </a:schemeClr>
          </a:solidFill>
        </p:spPr>
        <p:txBody>
          <a:bodyPr>
            <a:normAutofit/>
          </a:bodyPr>
          <a:lstStyle>
            <a:lvl1pPr>
              <a:defRPr sz="2101"/>
            </a:lvl1pPr>
          </a:lstStyle>
          <a:p>
            <a:endParaRPr lang="en-US"/>
          </a:p>
        </p:txBody>
      </p:sp>
      <p:sp>
        <p:nvSpPr>
          <p:cNvPr id="12" name="Picture Placeholder 2"/>
          <p:cNvSpPr>
            <a:spLocks noGrp="1"/>
          </p:cNvSpPr>
          <p:nvPr>
            <p:ph type="pic" sz="quarter" idx="18"/>
          </p:nvPr>
        </p:nvSpPr>
        <p:spPr>
          <a:xfrm>
            <a:off x="9144000" y="7146032"/>
            <a:ext cx="4569630" cy="5791200"/>
          </a:xfrm>
          <a:solidFill>
            <a:schemeClr val="bg1">
              <a:lumMod val="95000"/>
            </a:schemeClr>
          </a:solidFill>
        </p:spPr>
        <p:txBody>
          <a:bodyPr>
            <a:normAutofit/>
          </a:bodyPr>
          <a:lstStyle>
            <a:lvl1pPr>
              <a:defRPr sz="2101"/>
            </a:lvl1pPr>
          </a:lstStyle>
          <a:p>
            <a:endParaRPr lang="en-US"/>
          </a:p>
        </p:txBody>
      </p:sp>
      <p:sp>
        <p:nvSpPr>
          <p:cNvPr id="13" name="Picture Placeholder 2"/>
          <p:cNvSpPr>
            <a:spLocks noGrp="1"/>
          </p:cNvSpPr>
          <p:nvPr>
            <p:ph type="pic" sz="quarter" idx="19"/>
          </p:nvPr>
        </p:nvSpPr>
        <p:spPr>
          <a:xfrm>
            <a:off x="13713630" y="7146032"/>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11581985"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22/05/1444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7"/>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77"/>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2037141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عنوان المقطع">
    <p:spTree>
      <p:nvGrpSpPr>
        <p:cNvPr id="1" name=""/>
        <p:cNvGrpSpPr/>
        <p:nvPr/>
      </p:nvGrpSpPr>
      <p:grpSpPr>
        <a:xfrm>
          <a:off x="0" y="0"/>
          <a:ext cx="0" cy="0"/>
          <a:chOff x="0" y="0"/>
          <a:chExt cx="0" cy="0"/>
        </a:xfrm>
      </p:grpSpPr>
      <p:sp>
        <p:nvSpPr>
          <p:cNvPr id="8" name="مستطيل 7"/>
          <p:cNvSpPr>
            <a:spLocks noChangeAspect="1"/>
          </p:cNvSpPr>
          <p:nvPr/>
        </p:nvSpPr>
        <p:spPr>
          <a:xfrm flipH="1">
            <a:off x="679985" y="10283949"/>
            <a:ext cx="16936290" cy="25176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rtlCol="1"/>
          <a:lstStyle/>
          <a:p>
            <a:pPr algn="r" rtl="1"/>
            <a:endParaRPr lang="en-US" sz="5400">
              <a:latin typeface="Tahoma" panose="020B0604030504040204" pitchFamily="34" charset="0"/>
              <a:ea typeface="Tahoma" panose="020B0604030504040204" pitchFamily="34" charset="0"/>
              <a:cs typeface="Tahoma" panose="020B0604030504040204" pitchFamily="34" charset="0"/>
            </a:endParaRPr>
          </a:p>
        </p:txBody>
      </p:sp>
      <p:sp>
        <p:nvSpPr>
          <p:cNvPr id="2" name="العنوان 1"/>
          <p:cNvSpPr>
            <a:spLocks noGrp="1"/>
          </p:cNvSpPr>
          <p:nvPr>
            <p:ph type="title"/>
          </p:nvPr>
        </p:nvSpPr>
        <p:spPr>
          <a:xfrm flipH="1">
            <a:off x="871789" y="4787901"/>
            <a:ext cx="16544423" cy="4294934"/>
          </a:xfrm>
        </p:spPr>
        <p:txBody>
          <a:bodyPr rtlCol="1" anchor="b">
            <a:normAutofit/>
          </a:bodyPr>
          <a:lstStyle>
            <a:lvl1pPr algn="r" rtl="1">
              <a:defRPr sz="5400" b="0" cap="all">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pPr rtl="1"/>
            <a:r>
              <a:rPr lang="ar-SA"/>
              <a:t>انقر لتحرير نمط عنوان الشكل الرئيسي</a:t>
            </a:r>
            <a:endParaRPr lang="en-US" dirty="0"/>
          </a:p>
        </p:txBody>
      </p:sp>
      <p:sp>
        <p:nvSpPr>
          <p:cNvPr id="3" name="عنصر نائب للنص 2"/>
          <p:cNvSpPr>
            <a:spLocks noGrp="1"/>
          </p:cNvSpPr>
          <p:nvPr>
            <p:ph type="body" idx="1"/>
          </p:nvPr>
        </p:nvSpPr>
        <p:spPr>
          <a:xfrm flipH="1">
            <a:off x="871790" y="9082834"/>
            <a:ext cx="16544423" cy="1201112"/>
          </a:xfrm>
        </p:spPr>
        <p:txBody>
          <a:bodyPr rtlCol="1" anchor="t">
            <a:normAutofit/>
          </a:bodyPr>
          <a:lstStyle>
            <a:lvl1pPr marL="0" indent="0" algn="r" rtl="1">
              <a:buNone/>
              <a:defRPr sz="2700" cap="all">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marL="685800" indent="0" algn="r" rtl="1">
              <a:buNone/>
              <a:defRPr sz="2700">
                <a:solidFill>
                  <a:schemeClr val="tx1">
                    <a:tint val="75000"/>
                  </a:schemeClr>
                </a:solidFill>
              </a:defRPr>
            </a:lvl2pPr>
            <a:lvl3pPr marL="1371600" indent="0" algn="r" rtl="1">
              <a:buNone/>
              <a:defRPr sz="2400">
                <a:solidFill>
                  <a:schemeClr val="tx1">
                    <a:tint val="75000"/>
                  </a:schemeClr>
                </a:solidFill>
              </a:defRPr>
            </a:lvl3pPr>
            <a:lvl4pPr marL="2057400" indent="0" algn="r" rtl="1">
              <a:buNone/>
              <a:defRPr sz="2100">
                <a:solidFill>
                  <a:schemeClr val="tx1">
                    <a:tint val="75000"/>
                  </a:schemeClr>
                </a:solidFill>
              </a:defRPr>
            </a:lvl4pPr>
            <a:lvl5pPr marL="2743200" indent="0" algn="r" rtl="1">
              <a:buNone/>
              <a:defRPr sz="2100">
                <a:solidFill>
                  <a:schemeClr val="tx1">
                    <a:tint val="75000"/>
                  </a:schemeClr>
                </a:solidFill>
              </a:defRPr>
            </a:lvl5pPr>
            <a:lvl6pPr marL="3429000" indent="0" algn="r" rtl="1">
              <a:buNone/>
              <a:defRPr sz="2100">
                <a:solidFill>
                  <a:schemeClr val="tx1">
                    <a:tint val="75000"/>
                  </a:schemeClr>
                </a:solidFill>
              </a:defRPr>
            </a:lvl6pPr>
            <a:lvl7pPr marL="4114800" indent="0" algn="r" rtl="1">
              <a:buNone/>
              <a:defRPr sz="2100">
                <a:solidFill>
                  <a:schemeClr val="tx1">
                    <a:tint val="75000"/>
                  </a:schemeClr>
                </a:solidFill>
              </a:defRPr>
            </a:lvl7pPr>
            <a:lvl8pPr marL="4800600" indent="0" algn="r" rtl="1">
              <a:buNone/>
              <a:defRPr sz="2100">
                <a:solidFill>
                  <a:schemeClr val="tx1">
                    <a:tint val="75000"/>
                  </a:schemeClr>
                </a:solidFill>
              </a:defRPr>
            </a:lvl8pPr>
            <a:lvl9pPr marL="5486400" indent="0" algn="r" rtl="1">
              <a:buNone/>
              <a:defRPr sz="2100">
                <a:solidFill>
                  <a:schemeClr val="tx1">
                    <a:tint val="75000"/>
                  </a:schemeClr>
                </a:solidFill>
              </a:defRPr>
            </a:lvl9pPr>
          </a:lstStyle>
          <a:p>
            <a:pPr lvl="0" rtl="1"/>
            <a:r>
              <a:rPr lang="ar-SA"/>
              <a:t>انقر لتحرير أنماط نص الشكل الرئيسي</a:t>
            </a:r>
          </a:p>
        </p:txBody>
      </p:sp>
      <p:sp>
        <p:nvSpPr>
          <p:cNvPr id="7" name="عنصر نائب للتاريخ 6">
            <a:extLst>
              <a:ext uri="{FF2B5EF4-FFF2-40B4-BE49-F238E27FC236}">
                <a16:creationId xmlns:a16="http://schemas.microsoft.com/office/drawing/2014/main" id="{61582016-5696-4A93-887F-BBB3B9002FE5}"/>
              </a:ext>
            </a:extLst>
          </p:cNvPr>
          <p:cNvSpPr>
            <a:spLocks noGrp="1"/>
          </p:cNvSpPr>
          <p:nvPr>
            <p:ph type="dt" sz="half" idx="10"/>
          </p:nvPr>
        </p:nvSpPr>
        <p:spPr>
          <a:xfrm flipH="1">
            <a:off x="2611876" y="12847829"/>
            <a:ext cx="4267199" cy="730250"/>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6C50980A-909F-49DB-940D-21BB934B5D9E}" type="datetime1">
              <a:rPr lang="ar-SA" smtClean="0"/>
              <a:t>22/05/1444</a:t>
            </a:fld>
            <a:endParaRPr lang="en-US" dirty="0"/>
          </a:p>
        </p:txBody>
      </p:sp>
      <p:sp>
        <p:nvSpPr>
          <p:cNvPr id="9" name="عنصر نائب للتذييل 8">
            <a:extLst>
              <a:ext uri="{FF2B5EF4-FFF2-40B4-BE49-F238E27FC236}">
                <a16:creationId xmlns:a16="http://schemas.microsoft.com/office/drawing/2014/main" id="{857CFCD5-1192-4E18-8A8F-29E153B44DA4}"/>
              </a:ext>
            </a:extLst>
          </p:cNvPr>
          <p:cNvSpPr>
            <a:spLocks noGrp="1"/>
          </p:cNvSpPr>
          <p:nvPr>
            <p:ph type="ftr" sz="quarter" idx="11"/>
          </p:nvPr>
        </p:nvSpPr>
        <p:spPr>
          <a:xfrm flipH="1">
            <a:off x="7040397" y="12847829"/>
            <a:ext cx="10375815" cy="730250"/>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10" name="عنصر نائب لرقم الشريحة 9">
            <a:extLst>
              <a:ext uri="{FF2B5EF4-FFF2-40B4-BE49-F238E27FC236}">
                <a16:creationId xmlns:a16="http://schemas.microsoft.com/office/drawing/2014/main" id="{E39A109E-5018-4794-92B3-FD5E5BCD95E8}"/>
              </a:ext>
            </a:extLst>
          </p:cNvPr>
          <p:cNvSpPr>
            <a:spLocks noGrp="1"/>
          </p:cNvSpPr>
          <p:nvPr>
            <p:ph type="sldNum" sz="quarter" idx="12"/>
          </p:nvPr>
        </p:nvSpPr>
        <p:spPr>
          <a:xfrm flipH="1">
            <a:off x="871785" y="12847829"/>
            <a:ext cx="1578765" cy="730250"/>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60840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260855"/>
            <a:ext cx="15544800" cy="2940050"/>
          </a:xfrm>
        </p:spPr>
        <p:txBody>
          <a:bodyPr/>
          <a:lstStyle/>
          <a:p>
            <a:r>
              <a:rPr lang="en-US" smtClean="0"/>
              <a:t>Click to edit Master title style</a:t>
            </a:r>
            <a:endParaRPr lang="ar-OM"/>
          </a:p>
        </p:txBody>
      </p:sp>
      <p:sp>
        <p:nvSpPr>
          <p:cNvPr id="3" name="Subtitle 2"/>
          <p:cNvSpPr>
            <a:spLocks noGrp="1"/>
          </p:cNvSpPr>
          <p:nvPr>
            <p:ph type="subTitle" idx="1"/>
          </p:nvPr>
        </p:nvSpPr>
        <p:spPr>
          <a:xfrm>
            <a:off x="2743200" y="7772400"/>
            <a:ext cx="128016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smtClean="0"/>
              <a:t>Click to edit Master subtitle style</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7503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3"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2144286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7" hasCustomPrompt="1"/>
          </p:nvPr>
        </p:nvSpPr>
        <p:spPr>
          <a:xfrm>
            <a:off x="456963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9" name="Picture Placeholder 2"/>
          <p:cNvSpPr>
            <a:spLocks noGrp="1"/>
          </p:cNvSpPr>
          <p:nvPr>
            <p:ph type="pic" sz="quarter" idx="18" hasCustomPrompt="1"/>
          </p:nvPr>
        </p:nvSpPr>
        <p:spPr>
          <a:xfrm>
            <a:off x="9144001" y="737320"/>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10" name="Picture Placeholder 2"/>
          <p:cNvSpPr>
            <a:spLocks noGrp="1"/>
          </p:cNvSpPr>
          <p:nvPr>
            <p:ph type="pic" sz="quarter" idx="19" hasCustomPrompt="1"/>
          </p:nvPr>
        </p:nvSpPr>
        <p:spPr>
          <a:xfrm>
            <a:off x="13713629"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3350035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27497" y="737320"/>
            <a:ext cx="61051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9" name="Picture Placeholder 2"/>
          <p:cNvSpPr>
            <a:spLocks noGrp="1"/>
          </p:cNvSpPr>
          <p:nvPr>
            <p:ph type="pic" sz="quarter" idx="20" hasCustomPrompt="1"/>
          </p:nvPr>
        </p:nvSpPr>
        <p:spPr>
          <a:xfrm>
            <a:off x="6105171" y="737320"/>
            <a:ext cx="60776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10" name="Picture Placeholder 2"/>
          <p:cNvSpPr>
            <a:spLocks noGrp="1"/>
          </p:cNvSpPr>
          <p:nvPr>
            <p:ph type="pic" sz="quarter" idx="21" hasCustomPrompt="1"/>
          </p:nvPr>
        </p:nvSpPr>
        <p:spPr>
          <a:xfrm>
            <a:off x="12210337" y="737320"/>
            <a:ext cx="6077666" cy="1224136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3516492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8442176"/>
            <a:ext cx="18288000" cy="4464496"/>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1984285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7" name="Picture Placeholder 2"/>
          <p:cNvSpPr>
            <a:spLocks noGrp="1"/>
          </p:cNvSpPr>
          <p:nvPr>
            <p:ph type="pic" sz="quarter" idx="17" hasCustomPrompt="1"/>
          </p:nvPr>
        </p:nvSpPr>
        <p:spPr>
          <a:xfrm>
            <a:off x="456963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8" hasCustomPrompt="1"/>
          </p:nvPr>
        </p:nvSpPr>
        <p:spPr>
          <a:xfrm>
            <a:off x="9144001" y="7146032"/>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9" name="Picture Placeholder 2"/>
          <p:cNvSpPr>
            <a:spLocks noGrp="1"/>
          </p:cNvSpPr>
          <p:nvPr>
            <p:ph type="pic" sz="quarter" idx="19" hasCustomPrompt="1"/>
          </p:nvPr>
        </p:nvSpPr>
        <p:spPr>
          <a:xfrm>
            <a:off x="13713629"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4277092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11568939"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334363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2" y="546105"/>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5"/>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98553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828561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906664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81"/>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81"/>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5227784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388A33C3-4112-4667-AB88-3A76CCD76D98}"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عنصر نائب للتذييل 4"/>
          <p:cNvSpPr>
            <a:spLocks noGrp="1"/>
          </p:cNvSpPr>
          <p:nvPr>
            <p:ph type="ftr" sz="quarter" idx="11"/>
          </p:nvPr>
        </p:nvSpPr>
        <p:spPr/>
        <p:txBody>
          <a:bodyPr/>
          <a:lstStyle>
            <a:lvl1pPr>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عنصر نائب لرقم الشريحة 5"/>
          <p:cNvSpPr>
            <a:spLocks noGrp="1"/>
          </p:cNvSpPr>
          <p:nvPr>
            <p:ph type="sldNum" sz="quarter" idx="12"/>
          </p:nvPr>
        </p:nvSpPr>
        <p:spPr/>
        <p:txBody>
          <a:bodyPr/>
          <a:lstStyle>
            <a:lvl1pPr>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0AC53E5C-474A-4FEE-972A-1F427EFB5516}"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730055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1"/>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1"/>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fld id="{ABBF00E5-FE97-4F0C-9773-7299A5E6E81B}" type="datetimeFigureOut">
              <a:rPr lang="ar-OM" smtClean="0"/>
              <a:t>22/05/1444</a:t>
            </a:fld>
            <a:endParaRPr lang="ar-OM"/>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914400" y="12712701"/>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5"/>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5"/>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6248400" y="12712705"/>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914400" y="12712705"/>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57313237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12.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2" Type="http://schemas.openxmlformats.org/officeDocument/2006/relationships/diagramData" Target="../diagrams/data15.xml"/><Relationship Id="rId1" Type="http://schemas.openxmlformats.org/officeDocument/2006/relationships/slideLayout" Target="../slideLayouts/slideLayout12.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8.xml"/><Relationship Id="rId3" Type="http://schemas.openxmlformats.org/officeDocument/2006/relationships/diagramLayout" Target="../diagrams/layout17.xml"/><Relationship Id="rId7" Type="http://schemas.openxmlformats.org/officeDocument/2006/relationships/diagramData" Target="../diagrams/data18.xml"/><Relationship Id="rId2" Type="http://schemas.openxmlformats.org/officeDocument/2006/relationships/diagramData" Target="../diagrams/data17.xml"/><Relationship Id="rId1" Type="http://schemas.openxmlformats.org/officeDocument/2006/relationships/slideLayout" Target="../slideLayouts/slideLayout12.xml"/><Relationship Id="rId6" Type="http://schemas.microsoft.com/office/2007/relationships/diagramDrawing" Target="../diagrams/drawing17.xml"/><Relationship Id="rId11" Type="http://schemas.microsoft.com/office/2007/relationships/diagramDrawing" Target="../diagrams/drawing18.xml"/><Relationship Id="rId5" Type="http://schemas.openxmlformats.org/officeDocument/2006/relationships/diagramColors" Target="../diagrams/colors17.xml"/><Relationship Id="rId10" Type="http://schemas.openxmlformats.org/officeDocument/2006/relationships/diagramColors" Target="../diagrams/colors18.xml"/><Relationship Id="rId4" Type="http://schemas.openxmlformats.org/officeDocument/2006/relationships/diagramQuickStyle" Target="../diagrams/quickStyle17.xml"/><Relationship Id="rId9" Type="http://schemas.openxmlformats.org/officeDocument/2006/relationships/diagramQuickStyle" Target="../diagrams/quickStyle18.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0.xml"/><Relationship Id="rId3" Type="http://schemas.openxmlformats.org/officeDocument/2006/relationships/diagramLayout" Target="../diagrams/layout19.xml"/><Relationship Id="rId7" Type="http://schemas.openxmlformats.org/officeDocument/2006/relationships/diagramData" Target="../diagrams/data20.xml"/><Relationship Id="rId2" Type="http://schemas.openxmlformats.org/officeDocument/2006/relationships/diagramData" Target="../diagrams/data19.xml"/><Relationship Id="rId1" Type="http://schemas.openxmlformats.org/officeDocument/2006/relationships/slideLayout" Target="../slideLayouts/slideLayout12.xml"/><Relationship Id="rId6" Type="http://schemas.microsoft.com/office/2007/relationships/diagramDrawing" Target="../diagrams/drawing19.xml"/><Relationship Id="rId11" Type="http://schemas.microsoft.com/office/2007/relationships/diagramDrawing" Target="../diagrams/drawing20.xml"/><Relationship Id="rId5" Type="http://schemas.openxmlformats.org/officeDocument/2006/relationships/diagramColors" Target="../diagrams/colors19.xml"/><Relationship Id="rId10" Type="http://schemas.openxmlformats.org/officeDocument/2006/relationships/diagramColors" Target="../diagrams/colors20.xml"/><Relationship Id="rId4" Type="http://schemas.openxmlformats.org/officeDocument/2006/relationships/diagramQuickStyle" Target="../diagrams/quickStyle19.xml"/><Relationship Id="rId9" Type="http://schemas.openxmlformats.org/officeDocument/2006/relationships/diagramQuickStyle" Target="../diagrams/quickStyle20.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2" Type="http://schemas.openxmlformats.org/officeDocument/2006/relationships/diagramData" Target="../diagrams/data21.xml"/><Relationship Id="rId1" Type="http://schemas.openxmlformats.org/officeDocument/2006/relationships/slideLayout" Target="../slideLayouts/slideLayout12.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2" Type="http://schemas.openxmlformats.org/officeDocument/2006/relationships/diagramData" Target="../diagrams/data23.xml"/><Relationship Id="rId1" Type="http://schemas.openxmlformats.org/officeDocument/2006/relationships/slideLayout" Target="../slideLayouts/slideLayout12.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2" Type="http://schemas.openxmlformats.org/officeDocument/2006/relationships/diagramData" Target="../diagrams/data25.xml"/><Relationship Id="rId1" Type="http://schemas.openxmlformats.org/officeDocument/2006/relationships/slideLayout" Target="../slideLayouts/slideLayout12.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8.xml"/><Relationship Id="rId3" Type="http://schemas.openxmlformats.org/officeDocument/2006/relationships/diagramLayout" Target="../diagrams/layout27.xml"/><Relationship Id="rId7" Type="http://schemas.openxmlformats.org/officeDocument/2006/relationships/diagramData" Target="../diagrams/data28.xml"/><Relationship Id="rId2" Type="http://schemas.openxmlformats.org/officeDocument/2006/relationships/diagramData" Target="../diagrams/data27.xml"/><Relationship Id="rId1" Type="http://schemas.openxmlformats.org/officeDocument/2006/relationships/slideLayout" Target="../slideLayouts/slideLayout12.xml"/><Relationship Id="rId6" Type="http://schemas.microsoft.com/office/2007/relationships/diagramDrawing" Target="../diagrams/drawing27.xml"/><Relationship Id="rId11" Type="http://schemas.microsoft.com/office/2007/relationships/diagramDrawing" Target="../diagrams/drawing28.xml"/><Relationship Id="rId5" Type="http://schemas.openxmlformats.org/officeDocument/2006/relationships/diagramColors" Target="../diagrams/colors27.xml"/><Relationship Id="rId10" Type="http://schemas.openxmlformats.org/officeDocument/2006/relationships/diagramColors" Target="../diagrams/colors28.xml"/><Relationship Id="rId4" Type="http://schemas.openxmlformats.org/officeDocument/2006/relationships/diagramQuickStyle" Target="../diagrams/quickStyle27.xml"/><Relationship Id="rId9" Type="http://schemas.openxmlformats.org/officeDocument/2006/relationships/diagramQuickStyle" Target="../diagrams/quickStyle28.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30.xml"/><Relationship Id="rId3" Type="http://schemas.openxmlformats.org/officeDocument/2006/relationships/diagramLayout" Target="../diagrams/layout29.xml"/><Relationship Id="rId7" Type="http://schemas.openxmlformats.org/officeDocument/2006/relationships/diagramData" Target="../diagrams/data30.xml"/><Relationship Id="rId2" Type="http://schemas.openxmlformats.org/officeDocument/2006/relationships/diagramData" Target="../diagrams/data29.xml"/><Relationship Id="rId1" Type="http://schemas.openxmlformats.org/officeDocument/2006/relationships/slideLayout" Target="../slideLayouts/slideLayout12.xml"/><Relationship Id="rId6" Type="http://schemas.microsoft.com/office/2007/relationships/diagramDrawing" Target="../diagrams/drawing29.xml"/><Relationship Id="rId11" Type="http://schemas.microsoft.com/office/2007/relationships/diagramDrawing" Target="../diagrams/drawing30.xml"/><Relationship Id="rId5" Type="http://schemas.openxmlformats.org/officeDocument/2006/relationships/diagramColors" Target="../diagrams/colors29.xml"/><Relationship Id="rId10" Type="http://schemas.openxmlformats.org/officeDocument/2006/relationships/diagramColors" Target="../diagrams/colors30.xml"/><Relationship Id="rId4" Type="http://schemas.openxmlformats.org/officeDocument/2006/relationships/diagramQuickStyle" Target="../diagrams/quickStyle29.xml"/><Relationship Id="rId9" Type="http://schemas.openxmlformats.org/officeDocument/2006/relationships/diagramQuickStyle" Target="../diagrams/quickStyle30.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32.xml"/><Relationship Id="rId3" Type="http://schemas.openxmlformats.org/officeDocument/2006/relationships/diagramLayout" Target="../diagrams/layout31.xml"/><Relationship Id="rId7" Type="http://schemas.openxmlformats.org/officeDocument/2006/relationships/diagramData" Target="../diagrams/data32.xml"/><Relationship Id="rId2" Type="http://schemas.openxmlformats.org/officeDocument/2006/relationships/diagramData" Target="../diagrams/data31.xml"/><Relationship Id="rId1" Type="http://schemas.openxmlformats.org/officeDocument/2006/relationships/slideLayout" Target="../slideLayouts/slideLayout12.xml"/><Relationship Id="rId6" Type="http://schemas.microsoft.com/office/2007/relationships/diagramDrawing" Target="../diagrams/drawing31.xml"/><Relationship Id="rId11" Type="http://schemas.microsoft.com/office/2007/relationships/diagramDrawing" Target="../diagrams/drawing32.xml"/><Relationship Id="rId5" Type="http://schemas.openxmlformats.org/officeDocument/2006/relationships/diagramColors" Target="../diagrams/colors31.xml"/><Relationship Id="rId10" Type="http://schemas.openxmlformats.org/officeDocument/2006/relationships/diagramColors" Target="../diagrams/colors32.xml"/><Relationship Id="rId4" Type="http://schemas.openxmlformats.org/officeDocument/2006/relationships/diagramQuickStyle" Target="../diagrams/quickStyle31.xml"/><Relationship Id="rId9" Type="http://schemas.openxmlformats.org/officeDocument/2006/relationships/diagramQuickStyle" Target="../diagrams/quickStyle32.xml"/></Relationships>
</file>

<file path=ppt/slides/_rels/slide18.xml.rels><?xml version="1.0" encoding="UTF-8" standalone="yes"?>
<Relationships xmlns="http://schemas.openxmlformats.org/package/2006/relationships"><Relationship Id="rId3" Type="http://schemas.openxmlformats.org/officeDocument/2006/relationships/hyperlink" Target="https://www.educouncil.gov.om/index.php" TargetMode="Externa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https://www.educouncil.gov.om/index.php"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11152" y="2681536"/>
            <a:ext cx="15544800" cy="1584172"/>
          </a:xfrm>
          <a:ln w="3175">
            <a:noFill/>
            <a:prstDash val="sysDot"/>
          </a:ln>
        </p:spPr>
        <p:txBody>
          <a:bodyPr>
            <a:normAutofit fontScale="90000"/>
          </a:bodyPr>
          <a:lstStyle/>
          <a:p>
            <a:pPr>
              <a:spcBef>
                <a:spcPts val="0"/>
              </a:spcBef>
            </a:pPr>
            <a:r>
              <a:rPr lang="ar-OM" sz="3600" b="1" kern="0" dirty="0">
                <a:solidFill>
                  <a:prstClr val="black"/>
                </a:solidFill>
                <a:latin typeface="Calibri" panose="020F0502020204030204" pitchFamily="34" charset="0"/>
                <a:cs typeface="Arial" panose="020B0604020202020204" pitchFamily="34" charset="0"/>
              </a:rPr>
              <a:t>المحاضرة </a:t>
            </a:r>
            <a:r>
              <a:rPr lang="ar-SA" sz="3600" b="1" kern="0" dirty="0" smtClean="0">
                <a:solidFill>
                  <a:prstClr val="black"/>
                </a:solidFill>
                <a:latin typeface="Calibri" panose="020F0502020204030204" pitchFamily="34" charset="0"/>
                <a:cs typeface="Arial" panose="020B0604020202020204" pitchFamily="34" charset="0"/>
              </a:rPr>
              <a:t>11</a:t>
            </a:r>
            <a:r>
              <a:rPr lang="ar-OM" sz="3600" b="1" kern="0" dirty="0">
                <a:solidFill>
                  <a:prstClr val="black"/>
                </a:solidFill>
                <a:latin typeface="Calibri" panose="020F0502020204030204" pitchFamily="34" charset="0"/>
                <a:cs typeface="Arial" panose="020B0604020202020204" pitchFamily="34" charset="0"/>
              </a:rPr>
              <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الفكر التربوي في عمان</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2023</a:t>
            </a:r>
          </a:p>
        </p:txBody>
      </p:sp>
      <p:sp>
        <p:nvSpPr>
          <p:cNvPr id="3" name="Subtitle 2"/>
          <p:cNvSpPr>
            <a:spLocks noGrp="1"/>
          </p:cNvSpPr>
          <p:nvPr>
            <p:ph type="subTitle" idx="1"/>
          </p:nvPr>
        </p:nvSpPr>
        <p:spPr>
          <a:xfrm>
            <a:off x="2882752" y="5417841"/>
            <a:ext cx="12801600" cy="3600398"/>
          </a:xfrm>
          <a:solidFill>
            <a:schemeClr val="bg1">
              <a:lumMod val="85000"/>
            </a:schemeClr>
          </a:solidFill>
          <a:ln w="3175">
            <a:noFill/>
            <a:prstDash val="sysDot"/>
          </a:ln>
        </p:spPr>
        <p:txBody>
          <a:bodyPr>
            <a:normAutofit/>
          </a:bodyPr>
          <a:lstStyle/>
          <a:p>
            <a:pPr lvl="0">
              <a:spcBef>
                <a:spcPts val="0"/>
              </a:spcBef>
            </a:pPr>
            <a:r>
              <a:rPr lang="ar-OM" sz="9600" b="1" dirty="0">
                <a:solidFill>
                  <a:prstClr val="black"/>
                </a:solidFill>
              </a:rPr>
              <a:t>تابع: الفكر التربوي في </a:t>
            </a:r>
            <a:r>
              <a:rPr lang="ar-SA" sz="9600" b="1" dirty="0">
                <a:solidFill>
                  <a:prstClr val="black"/>
                </a:solidFill>
              </a:rPr>
              <a:t>الفكر </a:t>
            </a:r>
            <a:r>
              <a:rPr lang="ar-SA" sz="9600" b="1" dirty="0" smtClean="0">
                <a:solidFill>
                  <a:prstClr val="black"/>
                </a:solidFill>
              </a:rPr>
              <a:t>السامي</a:t>
            </a:r>
            <a:endParaRPr lang="ar-OM" sz="9600" b="1" dirty="0">
              <a:solidFill>
                <a:prstClr val="black"/>
              </a:solidFill>
            </a:endParaRPr>
          </a:p>
        </p:txBody>
      </p:sp>
    </p:spTree>
    <p:extLst>
      <p:ext uri="{BB962C8B-B14F-4D97-AF65-F5344CB8AC3E}">
        <p14:creationId xmlns:p14="http://schemas.microsoft.com/office/powerpoint/2010/main" val="8587319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ustDataLst>
      <p:tags r:id="rId1"/>
    </p:custDataLst>
    <p:extLst>
      <p:ext uri="{BB962C8B-B14F-4D97-AF65-F5344CB8AC3E}">
        <p14:creationId xmlns:p14="http://schemas.microsoft.com/office/powerpoint/2010/main" val="3777133237"/>
      </p:ext>
    </p:extLst>
  </p:cSld>
  <p:clrMapOvr>
    <a:masterClrMapping/>
  </p:clrMapOvr>
  <mc:AlternateContent xmlns:mc="http://schemas.openxmlformats.org/markup-compatibility/2006" xmlns:p14="http://schemas.microsoft.com/office/powerpoint/2010/main">
    <mc:Choice Requires="p14">
      <p:transition spd="slow" p14:dur="2000" advTm="110225"/>
    </mc:Choice>
    <mc:Fallback xmlns="">
      <p:transition spd="slow" advTm="1102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F8F1F57-0C29-4B02-A858-694734DC6845}"/>
                                            </p:graphicEl>
                                          </p:spTgt>
                                        </p:tgtEl>
                                        <p:attrNameLst>
                                          <p:attrName>style.visibility</p:attrName>
                                        </p:attrNameLst>
                                      </p:cBhvr>
                                      <p:to>
                                        <p:strVal val="visible"/>
                                      </p:to>
                                    </p:set>
                                    <p:animEffect transition="in" filter="fade">
                                      <p:cBhvr>
                                        <p:cTn id="7" dur="500"/>
                                        <p:tgtEl>
                                          <p:spTgt spid="4">
                                            <p:graphicEl>
                                              <a:dgm id="{6F8F1F57-0C29-4B02-A858-694734DC6845}"/>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00F38E37-67C0-4BD4-B017-E69AAAE8D9DC}"/>
                                            </p:graphicEl>
                                          </p:spTgt>
                                        </p:tgtEl>
                                        <p:attrNameLst>
                                          <p:attrName>style.visibility</p:attrName>
                                        </p:attrNameLst>
                                      </p:cBhvr>
                                      <p:to>
                                        <p:strVal val="visible"/>
                                      </p:to>
                                    </p:set>
                                    <p:animEffect transition="in" filter="fade">
                                      <p:cBhvr>
                                        <p:cTn id="10" dur="500"/>
                                        <p:tgtEl>
                                          <p:spTgt spid="4">
                                            <p:graphicEl>
                                              <a:dgm id="{00F38E37-67C0-4BD4-B017-E69AAAE8D9D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ustDataLst>
      <p:tags r:id="rId1"/>
    </p:custDataLst>
    <p:extLst>
      <p:ext uri="{BB962C8B-B14F-4D97-AF65-F5344CB8AC3E}">
        <p14:creationId xmlns:p14="http://schemas.microsoft.com/office/powerpoint/2010/main" val="3554686365"/>
      </p:ext>
    </p:extLst>
  </p:cSld>
  <p:clrMapOvr>
    <a:masterClrMapping/>
  </p:clrMapOvr>
  <mc:AlternateContent xmlns:mc="http://schemas.openxmlformats.org/markup-compatibility/2006" xmlns:p14="http://schemas.microsoft.com/office/powerpoint/2010/main">
    <mc:Choice Requires="p14">
      <p:transition spd="slow" p14:dur="2000" advTm="81097"/>
    </mc:Choice>
    <mc:Fallback xmlns="">
      <p:transition spd="slow" advTm="810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F8F1F57-0C29-4B02-A858-694734DC6845}"/>
                                            </p:graphicEl>
                                          </p:spTgt>
                                        </p:tgtEl>
                                        <p:attrNameLst>
                                          <p:attrName>style.visibility</p:attrName>
                                        </p:attrNameLst>
                                      </p:cBhvr>
                                      <p:to>
                                        <p:strVal val="visible"/>
                                      </p:to>
                                    </p:set>
                                    <p:animEffect transition="in" filter="fade">
                                      <p:cBhvr>
                                        <p:cTn id="7" dur="500"/>
                                        <p:tgtEl>
                                          <p:spTgt spid="4">
                                            <p:graphicEl>
                                              <a:dgm id="{6F8F1F57-0C29-4B02-A858-694734DC6845}"/>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00F38E37-67C0-4BD4-B017-E69AAAE8D9DC}"/>
                                            </p:graphicEl>
                                          </p:spTgt>
                                        </p:tgtEl>
                                        <p:attrNameLst>
                                          <p:attrName>style.visibility</p:attrName>
                                        </p:attrNameLst>
                                      </p:cBhvr>
                                      <p:to>
                                        <p:strVal val="visible"/>
                                      </p:to>
                                    </p:set>
                                    <p:animEffect transition="in" filter="fade">
                                      <p:cBhvr>
                                        <p:cTn id="10" dur="500"/>
                                        <p:tgtEl>
                                          <p:spTgt spid="4">
                                            <p:graphicEl>
                                              <a:dgm id="{00F38E37-67C0-4BD4-B017-E69AAAE8D9D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22171546"/>
      </p:ext>
    </p:extLst>
  </p:cSld>
  <p:clrMapOvr>
    <a:masterClrMapping/>
  </p:clrMapOvr>
  <mc:AlternateContent xmlns:mc="http://schemas.openxmlformats.org/markup-compatibility/2006" xmlns:p14="http://schemas.microsoft.com/office/powerpoint/2010/main">
    <mc:Choice Requires="p14">
      <p:transition spd="slow" p14:dur="2000" advTm="53863"/>
    </mc:Choice>
    <mc:Fallback xmlns="">
      <p:transition spd="slow" advTm="5386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902532332"/>
      </p:ext>
    </p:extLst>
  </p:cSld>
  <p:clrMapOvr>
    <a:masterClrMapping/>
  </p:clrMapOvr>
  <mc:AlternateContent xmlns:mc="http://schemas.openxmlformats.org/markup-compatibility/2006" xmlns:p14="http://schemas.microsoft.com/office/powerpoint/2010/main">
    <mc:Choice Requires="p14">
      <p:transition spd="slow" p14:dur="2000" advTm="31996"/>
    </mc:Choice>
    <mc:Fallback xmlns="">
      <p:transition spd="slow" advTm="31996"/>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81503254"/>
      </p:ext>
    </p:extLst>
  </p:cSld>
  <p:clrMapOvr>
    <a:masterClrMapping/>
  </p:clrMapOvr>
  <mc:AlternateContent xmlns:mc="http://schemas.openxmlformats.org/markup-compatibility/2006" xmlns:p14="http://schemas.microsoft.com/office/powerpoint/2010/main">
    <mc:Choice Requires="p14">
      <p:transition spd="slow" p14:dur="2000" advTm="44341"/>
    </mc:Choice>
    <mc:Fallback xmlns="">
      <p:transition spd="slow" advTm="4434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499913324"/>
      </p:ext>
    </p:extLst>
  </p:cSld>
  <p:clrMapOvr>
    <a:masterClrMapping/>
  </p:clrMapOvr>
  <mc:AlternateContent xmlns:mc="http://schemas.openxmlformats.org/markup-compatibility/2006" xmlns:p14="http://schemas.microsoft.com/office/powerpoint/2010/main">
    <mc:Choice Requires="p14">
      <p:transition spd="slow" p14:dur="2000" advTm="92356"/>
    </mc:Choice>
    <mc:Fallback xmlns="">
      <p:transition spd="slow" advTm="92356"/>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922812856"/>
      </p:ext>
    </p:extLst>
  </p:cSld>
  <p:clrMapOvr>
    <a:masterClrMapping/>
  </p:clrMapOvr>
  <mc:AlternateContent xmlns:mc="http://schemas.openxmlformats.org/markup-compatibility/2006" xmlns:p14="http://schemas.microsoft.com/office/powerpoint/2010/main">
    <mc:Choice Requires="p14">
      <p:transition spd="slow" p14:dur="2000" advTm="27271"/>
    </mc:Choice>
    <mc:Fallback xmlns="">
      <p:transition spd="slow" advTm="27271"/>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40664119"/>
      </p:ext>
    </p:extLst>
  </p:cSld>
  <p:clrMapOvr>
    <a:masterClrMapping/>
  </p:clrMapOvr>
  <mc:AlternateContent xmlns:mc="http://schemas.openxmlformats.org/markup-compatibility/2006" xmlns:p14="http://schemas.microsoft.com/office/powerpoint/2010/main">
    <mc:Choice Requires="p14">
      <p:transition spd="slow" p14:dur="2000" advTm="28052"/>
    </mc:Choice>
    <mc:Fallback xmlns="">
      <p:transition spd="slow" advTm="28052"/>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80344902"/>
      </p:ext>
    </p:extLst>
  </p:cSld>
  <p:clrMapOvr>
    <a:masterClrMapping/>
  </p:clrMapOvr>
  <mc:AlternateContent xmlns:mc="http://schemas.openxmlformats.org/markup-compatibility/2006" xmlns:p14="http://schemas.microsoft.com/office/powerpoint/2010/main">
    <mc:Choice Requires="p14">
      <p:transition spd="slow" p14:dur="2000" advTm="32256"/>
    </mc:Choice>
    <mc:Fallback xmlns="">
      <p:transition spd="slow" advTm="32256"/>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97843740"/>
      </p:ext>
    </p:extLst>
  </p:cSld>
  <p:clrMapOvr>
    <a:masterClrMapping/>
  </p:clrMapOvr>
  <mc:AlternateContent xmlns:mc="http://schemas.openxmlformats.org/markup-compatibility/2006" xmlns:p14="http://schemas.microsoft.com/office/powerpoint/2010/main">
    <mc:Choice Requires="p14">
      <p:transition spd="slow" p14:dur="2000" advTm="43351"/>
    </mc:Choice>
    <mc:Fallback xmlns="">
      <p:transition spd="slow" advTm="43351"/>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53662913"/>
      </p:ext>
    </p:extLst>
  </p:cSld>
  <p:clrMapOvr>
    <a:masterClrMapping/>
  </p:clrMapOvr>
  <mc:AlternateContent xmlns:mc="http://schemas.openxmlformats.org/markup-compatibility/2006" xmlns:p14="http://schemas.microsoft.com/office/powerpoint/2010/main">
    <mc:Choice Requires="p14">
      <p:transition spd="slow" p14:dur="2000" advTm="43666"/>
    </mc:Choice>
    <mc:Fallback xmlns="">
      <p:transition spd="slow" advTm="43666"/>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08168157"/>
      </p:ext>
    </p:extLst>
  </p:cSld>
  <p:clrMapOvr>
    <a:masterClrMapping/>
  </p:clrMapOvr>
  <mc:AlternateContent xmlns:mc="http://schemas.openxmlformats.org/markup-compatibility/2006" xmlns:p14="http://schemas.microsoft.com/office/powerpoint/2010/main">
    <mc:Choice Requires="p14">
      <p:transition spd="slow" p14:dur="2000" advTm="44287"/>
    </mc:Choice>
    <mc:Fallback xmlns="">
      <p:transition spd="slow" advTm="44287"/>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15413001"/>
      </p:ext>
    </p:extLst>
  </p:cSld>
  <p:clrMapOvr>
    <a:masterClrMapping/>
  </p:clrMapOvr>
  <mc:AlternateContent xmlns:mc="http://schemas.openxmlformats.org/markup-compatibility/2006" xmlns:p14="http://schemas.microsoft.com/office/powerpoint/2010/main">
    <mc:Choice Requires="p14">
      <p:transition spd="slow" p14:dur="2000" advTm="38440"/>
    </mc:Choice>
    <mc:Fallback xmlns="">
      <p:transition spd="slow" advTm="3844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31713295"/>
      </p:ext>
    </p:extLst>
  </p:cSld>
  <p:clrMapOvr>
    <a:masterClrMapping/>
  </p:clrMapOvr>
  <mc:AlternateContent xmlns:mc="http://schemas.openxmlformats.org/markup-compatibility/2006" xmlns:p14="http://schemas.microsoft.com/office/powerpoint/2010/main">
    <mc:Choice Requires="p14">
      <p:transition spd="slow" p14:dur="2000" advTm="44791"/>
    </mc:Choice>
    <mc:Fallback xmlns="">
      <p:transition spd="slow" advTm="44791"/>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34415610"/>
      </p:ext>
    </p:extLst>
  </p:cSld>
  <p:clrMapOvr>
    <a:masterClrMapping/>
  </p:clrMapOvr>
  <mc:AlternateContent xmlns:mc="http://schemas.openxmlformats.org/markup-compatibility/2006" xmlns:p14="http://schemas.microsoft.com/office/powerpoint/2010/main">
    <mc:Choice Requires="p14">
      <p:transition spd="slow" p14:dur="2000" advTm="56661"/>
    </mc:Choice>
    <mc:Fallback xmlns="">
      <p:transition spd="slow" advTm="56661"/>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914400" y="549276"/>
          <a:ext cx="164592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21871899"/>
      </p:ext>
    </p:extLst>
  </p:cSld>
  <p:clrMapOvr>
    <a:masterClrMapping/>
  </p:clrMapOvr>
  <mc:AlternateContent xmlns:mc="http://schemas.openxmlformats.org/markup-compatibility/2006" xmlns:p14="http://schemas.microsoft.com/office/powerpoint/2010/main">
    <mc:Choice Requires="p14">
      <p:transition spd="slow" p14:dur="2000" advTm="32281"/>
    </mc:Choice>
    <mc:Fallback xmlns="">
      <p:transition spd="slow" advTm="32281"/>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0B7CE9-34AC-4BA1-8F01-61610FC73EBD}"/>
              </a:ext>
            </a:extLst>
          </p:cNvPr>
          <p:cNvSpPr>
            <a:spLocks noGrp="1"/>
          </p:cNvSpPr>
          <p:nvPr>
            <p:ph type="title"/>
          </p:nvPr>
        </p:nvSpPr>
        <p:spPr/>
        <p:txBody>
          <a:bodyPr>
            <a:normAutofit fontScale="90000"/>
          </a:bodyPr>
          <a:lstStyle/>
          <a:p>
            <a:pPr>
              <a:lnSpc>
                <a:spcPct val="150000"/>
              </a:lnSpc>
              <a:spcAft>
                <a:spcPts val="1200"/>
              </a:spcAft>
            </a:pPr>
            <a:r>
              <a:rPr lang="ar-OM" sz="5400" dirty="0">
                <a:solidFill>
                  <a:schemeClr val="accent2"/>
                </a:solidFill>
                <a:latin typeface="Arial" panose="020B0604020202020204" pitchFamily="34" charset="0"/>
                <a:ea typeface="Calibri" panose="020F0502020204030204" pitchFamily="34" charset="0"/>
                <a:cs typeface="+mn-cs"/>
              </a:rPr>
              <a:t>من خطاب جلالة السلطان هيثم بن طارق المعظم (</a:t>
            </a:r>
            <a:r>
              <a:rPr lang="ar-SA" sz="5400" dirty="0">
                <a:solidFill>
                  <a:srgbClr val="FF0000"/>
                </a:solidFill>
                <a:latin typeface="Times New Roman" panose="02020603050405020304" pitchFamily="18" charset="0"/>
                <a:ea typeface="Times New Roman" panose="02020603050405020304" pitchFamily="18" charset="0"/>
                <a:cs typeface="+mn-cs"/>
              </a:rPr>
              <a:t>الخطاب الثاني</a:t>
            </a:r>
            <a:r>
              <a:rPr lang="ar-OM" sz="5400" dirty="0">
                <a:solidFill>
                  <a:schemeClr val="accent2"/>
                </a:solidFill>
                <a:latin typeface="Times New Roman" panose="02020603050405020304" pitchFamily="18" charset="0"/>
                <a:ea typeface="Times New Roman" panose="02020603050405020304" pitchFamily="18" charset="0"/>
                <a:cs typeface="+mn-cs"/>
              </a:rPr>
              <a:t>)</a:t>
            </a:r>
            <a:r>
              <a:rPr lang="ar-SA" sz="5400" dirty="0">
                <a:solidFill>
                  <a:schemeClr val="accent2"/>
                </a:solidFill>
                <a:latin typeface="Times New Roman" panose="02020603050405020304" pitchFamily="18" charset="0"/>
                <a:ea typeface="Times New Roman" panose="02020603050405020304" pitchFamily="18" charset="0"/>
                <a:cs typeface="+mn-cs"/>
              </a:rPr>
              <a:t>:</a:t>
            </a:r>
            <a:r>
              <a:rPr lang="ar-OM" sz="5400" dirty="0">
                <a:solidFill>
                  <a:schemeClr val="accent2"/>
                </a:solidFill>
                <a:latin typeface="Times New Roman" panose="02020603050405020304" pitchFamily="18" charset="0"/>
                <a:ea typeface="Times New Roman" panose="02020603050405020304" pitchFamily="18" charset="0"/>
                <a:cs typeface="+mn-cs"/>
              </a:rPr>
              <a:t>2020/2/23</a:t>
            </a:r>
            <a:endParaRPr lang="en-US" sz="5400" dirty="0">
              <a:solidFill>
                <a:schemeClr val="accent2"/>
              </a:solidFill>
              <a:cs typeface="+mn-cs"/>
            </a:endParaRPr>
          </a:p>
        </p:txBody>
      </p:sp>
      <p:sp>
        <p:nvSpPr>
          <p:cNvPr id="3" name="عنصر نائب للمحتوى 2">
            <a:extLst>
              <a:ext uri="{FF2B5EF4-FFF2-40B4-BE49-F238E27FC236}">
                <a16:creationId xmlns:a16="http://schemas.microsoft.com/office/drawing/2014/main" id="{931422A3-5AA7-48D6-A8FF-E94F2511D8C7}"/>
              </a:ext>
            </a:extLst>
          </p:cNvPr>
          <p:cNvSpPr>
            <a:spLocks noGrp="1"/>
          </p:cNvSpPr>
          <p:nvPr>
            <p:ph idx="1"/>
          </p:nvPr>
        </p:nvSpPr>
        <p:spPr/>
        <p:txBody>
          <a:bodyPr>
            <a:normAutofit/>
          </a:bodyPr>
          <a:lstStyle/>
          <a:p>
            <a:pPr algn="just">
              <a:lnSpc>
                <a:spcPct val="150000"/>
              </a:lnSpc>
              <a:spcAft>
                <a:spcPts val="1125"/>
              </a:spcAft>
            </a:pPr>
            <a:r>
              <a:rPr lang="ar-SA" sz="4800" b="1" dirty="0">
                <a:solidFill>
                  <a:srgbClr val="0000CD"/>
                </a:solidFill>
                <a:latin typeface="Times New Roman" panose="02020603050405020304" pitchFamily="18" charset="0"/>
                <a:ea typeface="Times New Roman" panose="02020603050405020304" pitchFamily="18" charset="0"/>
                <a:cs typeface="+mj-cs"/>
              </a:rPr>
              <a:t>وإن الاهتمام بقطاع التعليم بمختلف أنواعه ومستوياته وتوفير البيئة الداعمة والمحفزة للبحث العلمي والابتكار سوف يكون في </a:t>
            </a:r>
            <a:r>
              <a:rPr lang="ar-SA" sz="4800" b="1" dirty="0">
                <a:solidFill>
                  <a:srgbClr val="FF0000"/>
                </a:solidFill>
                <a:latin typeface="Times New Roman" panose="02020603050405020304" pitchFamily="18" charset="0"/>
                <a:ea typeface="Times New Roman" panose="02020603050405020304" pitchFamily="18" charset="0"/>
                <a:cs typeface="+mj-cs"/>
              </a:rPr>
              <a:t>سلم أولوياتنا الوطنية</a:t>
            </a:r>
            <a:r>
              <a:rPr lang="ar-SA" sz="4800" b="1" dirty="0">
                <a:solidFill>
                  <a:srgbClr val="0000CD"/>
                </a:solidFill>
                <a:latin typeface="Times New Roman" panose="02020603050405020304" pitchFamily="18" charset="0"/>
                <a:ea typeface="Times New Roman" panose="02020603050405020304" pitchFamily="18" charset="0"/>
                <a:cs typeface="+mj-cs"/>
              </a:rPr>
              <a:t>، وسنمده بكافة أسباب التمكين باعتباره الأساس الذي من خلاله سيتمكن أبناؤنا من الإسهام في بناء متطلبات المرحلة المقبلة</a:t>
            </a:r>
            <a:r>
              <a:rPr lang="ar-SA" sz="4800" dirty="0">
                <a:latin typeface="Times New Roman" panose="02020603050405020304" pitchFamily="18" charset="0"/>
                <a:ea typeface="Times New Roman" panose="02020603050405020304" pitchFamily="18" charset="0"/>
                <a:cs typeface="+mj-cs"/>
              </a:rPr>
              <a:t>.</a:t>
            </a:r>
            <a:endParaRPr lang="ar-OM" sz="4800" dirty="0">
              <a:latin typeface="Times New Roman" panose="02020603050405020304" pitchFamily="18" charset="0"/>
              <a:ea typeface="Times New Roman" panose="02020603050405020304" pitchFamily="18" charset="0"/>
              <a:cs typeface="+mj-cs"/>
            </a:endParaRPr>
          </a:p>
          <a:p>
            <a:pPr algn="just">
              <a:lnSpc>
                <a:spcPct val="150000"/>
              </a:lnSpc>
              <a:spcAft>
                <a:spcPts val="1125"/>
              </a:spcAft>
            </a:pPr>
            <a:r>
              <a:rPr lang="en-US" sz="4800" u="sng" dirty="0">
                <a:solidFill>
                  <a:srgbClr val="0000FF"/>
                </a:solidFill>
                <a:latin typeface="Arial" panose="020B0604020202020204" pitchFamily="34" charset="0"/>
                <a:ea typeface="Calibri" panose="020F0502020204030204" pitchFamily="34" charset="0"/>
                <a:hlinkClick r:id="rId3">
                  <a:extLst>
                    <a:ext uri="{A12FA001-AC4F-418D-AE19-62706E023703}">
                      <ahyp:hlinkClr xmlns="" xmlns:ahyp="http://schemas.microsoft.com/office/drawing/2018/hyperlinkcolor" val="tx"/>
                    </a:ext>
                  </a:extLst>
                </a:hlinkClick>
              </a:rPr>
              <a:t>https://www.educouncil.gov.om/index.php</a:t>
            </a:r>
            <a:endParaRPr lang="en-US" sz="4800" dirty="0">
              <a:latin typeface="Times New Roman" panose="02020603050405020304" pitchFamily="18" charset="0"/>
              <a:ea typeface="Times New Roman" panose="02020603050405020304" pitchFamily="18" charset="0"/>
              <a:cs typeface="+mj-cs"/>
            </a:endParaRPr>
          </a:p>
          <a:p>
            <a:endParaRPr lang="en-US" dirty="0"/>
          </a:p>
        </p:txBody>
      </p:sp>
    </p:spTree>
    <p:custDataLst>
      <p:tags r:id="rId1"/>
    </p:custDataLst>
    <p:extLst>
      <p:ext uri="{BB962C8B-B14F-4D97-AF65-F5344CB8AC3E}">
        <p14:creationId xmlns:p14="http://schemas.microsoft.com/office/powerpoint/2010/main" val="1314710811"/>
      </p:ext>
    </p:extLst>
  </p:cSld>
  <p:clrMapOvr>
    <a:masterClrMapping/>
  </p:clrMapOvr>
  <mc:AlternateContent xmlns:mc="http://schemas.openxmlformats.org/markup-compatibility/2006" xmlns:p14="http://schemas.microsoft.com/office/powerpoint/2010/main">
    <mc:Choice Requires="p14">
      <p:transition spd="slow" p14:dur="2000" advTm="29768"/>
    </mc:Choice>
    <mc:Fallback xmlns="">
      <p:transition spd="slow" advTm="29768"/>
    </mc:Fallback>
  </mc:AlternateContent>
  <p:timing>
    <p:tnLst>
      <p:par>
        <p:cTn id="1" dur="indefinite" restart="never" nodeType="tmRoot"/>
      </p:par>
    </p:tnLst>
  </p:timing>
  <p:extLst mod="1">
    <p:ext uri="{E180D4A7-C9FB-4DFB-919C-405C955672EB}">
      <p14:showEvtLst xmlns:p14="http://schemas.microsoft.com/office/powerpoint/2010/main">
        <p14:playEvt time="28674" objId="4"/>
        <p14:stopEvt time="29768" objId="4"/>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B91B2EA-4029-4C00-849C-144C03E50DAC}"/>
              </a:ext>
            </a:extLst>
          </p:cNvPr>
          <p:cNvSpPr>
            <a:spLocks noGrp="1"/>
          </p:cNvSpPr>
          <p:nvPr>
            <p:ph type="title"/>
          </p:nvPr>
        </p:nvSpPr>
        <p:spPr/>
        <p:txBody>
          <a:bodyPr>
            <a:normAutofit/>
          </a:bodyPr>
          <a:lstStyle/>
          <a:p>
            <a:pPr algn="ctr"/>
            <a:r>
              <a:rPr lang="ar-OM" sz="6000" dirty="0">
                <a:solidFill>
                  <a:schemeClr val="accent2"/>
                </a:solidFill>
                <a:cs typeface="Akhbar MT" pitchFamily="2" charset="-78"/>
              </a:rPr>
              <a:t>دمتم في حفظ الله ورعايته</a:t>
            </a:r>
            <a:endParaRPr lang="en-US" sz="6000" dirty="0">
              <a:solidFill>
                <a:schemeClr val="accent2"/>
              </a:solidFill>
              <a:cs typeface="Akhbar MT" pitchFamily="2" charset="-78"/>
            </a:endParaRPr>
          </a:p>
        </p:txBody>
      </p:sp>
      <p:sp>
        <p:nvSpPr>
          <p:cNvPr id="4" name="عنصر نائب للتاريخ 3">
            <a:extLst>
              <a:ext uri="{FF2B5EF4-FFF2-40B4-BE49-F238E27FC236}">
                <a16:creationId xmlns:a16="http://schemas.microsoft.com/office/drawing/2014/main" id="{87F789B0-1F9E-483E-B36E-1D6752F36228}"/>
              </a:ext>
            </a:extLst>
          </p:cNvPr>
          <p:cNvSpPr>
            <a:spLocks noGrp="1"/>
          </p:cNvSpPr>
          <p:nvPr>
            <p:ph type="dt" sz="half" idx="10"/>
          </p:nvPr>
        </p:nvSpPr>
        <p:spPr/>
        <p:txBody>
          <a:bodyPr/>
          <a:lstStyle/>
          <a:p>
            <a:fld id="{6C50980A-909F-49DB-940D-21BB934B5D9E}" type="datetime1">
              <a:rPr lang="ar-SA" smtClean="0"/>
              <a:t>22/05/1444</a:t>
            </a:fld>
            <a:endParaRPr lang="en-US" dirty="0"/>
          </a:p>
        </p:txBody>
      </p:sp>
    </p:spTree>
    <p:extLst>
      <p:ext uri="{BB962C8B-B14F-4D97-AF65-F5344CB8AC3E}">
        <p14:creationId xmlns:p14="http://schemas.microsoft.com/office/powerpoint/2010/main" val="3838819129"/>
      </p:ext>
    </p:extLst>
  </p:cSld>
  <p:clrMapOvr>
    <a:masterClrMapping/>
  </p:clrMapOvr>
  <mc:AlternateContent xmlns:mc="http://schemas.openxmlformats.org/markup-compatibility/2006" xmlns:p14="http://schemas.microsoft.com/office/powerpoint/2010/main">
    <mc:Choice Requires="p14">
      <p:transition spd="slow" p14:dur="2000" advTm="1175"/>
    </mc:Choice>
    <mc:Fallback xmlns="">
      <p:transition spd="slow" advTm="1175"/>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6C849476-1F61-4FEC-9FE6-E9103144559A}"/>
              </a:ext>
            </a:extLst>
          </p:cNvPr>
          <p:cNvSpPr>
            <a:spLocks noChangeArrowheads="1"/>
          </p:cNvSpPr>
          <p:nvPr/>
        </p:nvSpPr>
        <p:spPr bwMode="auto">
          <a:xfrm>
            <a:off x="719064" y="3689351"/>
            <a:ext cx="16993888" cy="649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lnSpc>
                <a:spcPct val="107000"/>
              </a:lnSpc>
              <a:spcBef>
                <a:spcPct val="0"/>
              </a:spcBef>
              <a:spcAft>
                <a:spcPts val="1600"/>
              </a:spcAft>
              <a:buNone/>
              <a:defRPr/>
            </a:pPr>
            <a:r>
              <a:rPr lang="ar-OM" altLang="en-US" sz="4800" b="1" u="sng" dirty="0">
                <a:solidFill>
                  <a:prstClr val="black"/>
                </a:solidFill>
                <a:latin typeface="Arial" panose="020B0604020202020204" pitchFamily="34" charset="0"/>
                <a:cs typeface="Arial"/>
              </a:rPr>
              <a:t>المحاضرة من المصادر التالية:</a:t>
            </a:r>
            <a:endParaRPr lang="en-US" altLang="en-US" sz="4800" b="1" u="sng" dirty="0">
              <a:solidFill>
                <a:prstClr val="black"/>
              </a:solidFill>
              <a:latin typeface="Arial" panose="020B0604020202020204" pitchFamily="34" charset="0"/>
            </a:endParaRPr>
          </a:p>
          <a:p>
            <a:pPr algn="ctr">
              <a:lnSpc>
                <a:spcPct val="107000"/>
              </a:lnSpc>
              <a:spcBef>
                <a:spcPct val="0"/>
              </a:spcBef>
              <a:spcAft>
                <a:spcPts val="1600"/>
              </a:spcAft>
              <a:buNone/>
              <a:defRPr/>
            </a:pPr>
            <a:r>
              <a:rPr lang="ar-OM" altLang="en-US" sz="3600" dirty="0">
                <a:solidFill>
                  <a:prstClr val="black"/>
                </a:solidFill>
                <a:latin typeface="Arial" panose="020B0604020202020204" pitchFamily="34" charset="0"/>
                <a:cs typeface="Arial"/>
              </a:rPr>
              <a:t> </a:t>
            </a:r>
            <a:endParaRPr lang="en-US" altLang="en-US" sz="3600" dirty="0">
              <a:solidFill>
                <a:prstClr val="black"/>
              </a:solidFill>
              <a:latin typeface="Arial" panose="020B0604020202020204" pitchFamily="34" charset="0"/>
            </a:endParaRPr>
          </a:p>
          <a:p>
            <a:pPr>
              <a:buNone/>
              <a:defRPr/>
            </a:pPr>
            <a:r>
              <a:rPr lang="ar-OM" sz="3600" dirty="0" smtClean="0">
                <a:solidFill>
                  <a:prstClr val="black"/>
                </a:solidFill>
              </a:rPr>
              <a:t>* اللواتية، مكارم محسن. ( 2017 ). </a:t>
            </a:r>
            <a:r>
              <a:rPr lang="ar-OM" sz="3600" i="1" dirty="0" smtClean="0">
                <a:solidFill>
                  <a:prstClr val="black"/>
                </a:solidFill>
              </a:rPr>
              <a:t>تحليل خطابات جلالة السلطان قابوس من منظور تعليمي تربوي</a:t>
            </a:r>
            <a:r>
              <a:rPr lang="ar-OM" sz="3600" dirty="0" smtClean="0">
                <a:solidFill>
                  <a:prstClr val="black"/>
                </a:solidFill>
              </a:rPr>
              <a:t>. جامعة السلطان قابوس: سلطنة عمان.</a:t>
            </a:r>
          </a:p>
          <a:p>
            <a:pPr>
              <a:buNone/>
              <a:defRPr/>
            </a:pPr>
            <a:endParaRPr lang="ar-OM" sz="3600" dirty="0">
              <a:solidFill>
                <a:prstClr val="black"/>
              </a:solidFill>
            </a:endParaRPr>
          </a:p>
          <a:p>
            <a:pPr marL="685800" lvl="0" indent="-685800" algn="just">
              <a:lnSpc>
                <a:spcPct val="150000"/>
              </a:lnSpc>
              <a:spcAft>
                <a:spcPts val="1125"/>
              </a:spcAft>
            </a:pPr>
            <a:r>
              <a:rPr lang="en-US" sz="4800" u="sng" dirty="0">
                <a:solidFill>
                  <a:srgbClr val="0000FF"/>
                </a:solidFill>
                <a:latin typeface="Arial" panose="020B0604020202020204" pitchFamily="34" charset="0"/>
                <a:ea typeface="Calibri" panose="020F0502020204030204" pitchFamily="34" charset="0"/>
                <a:cs typeface="+mn-cs"/>
                <a:hlinkClick r:id="rId2">
                  <a:extLst>
                    <a:ext uri="{A12FA001-AC4F-418D-AE19-62706E023703}">
                      <ahyp:hlinkClr xmlns:ahyp="http://schemas.microsoft.com/office/drawing/2018/hyperlinkcolor" xmlns="" xmlns:lc="http://schemas.openxmlformats.org/drawingml/2006/lockedCanvas" val="tx"/>
                    </a:ext>
                  </a:extLst>
                </a:hlinkClick>
              </a:rPr>
              <a:t>https://www.educouncil.gov.om/index.php</a:t>
            </a:r>
            <a:endParaRPr lang="en-US" sz="4800" dirty="0">
              <a:solidFill>
                <a:prstClr val="black"/>
              </a:solidFill>
              <a:latin typeface="Times New Roman" panose="02020603050405020304" pitchFamily="18" charset="0"/>
              <a:ea typeface="Times New Roman" panose="02020603050405020304" pitchFamily="18" charset="0"/>
              <a:cs typeface="+mn-cs"/>
            </a:endParaRPr>
          </a:p>
          <a:p>
            <a:pPr>
              <a:buNone/>
              <a:defRPr/>
            </a:pPr>
            <a:endParaRPr lang="ar-OM" sz="3600" dirty="0" smtClean="0">
              <a:solidFill>
                <a:prstClr val="black"/>
              </a:solidFill>
            </a:endParaRPr>
          </a:p>
          <a:p>
            <a:pPr>
              <a:buNone/>
              <a:defRPr/>
            </a:pPr>
            <a:endParaRPr lang="en-GB" sz="3600" dirty="0">
              <a:solidFill>
                <a:prstClr val="black"/>
              </a:solidFill>
            </a:endParaRPr>
          </a:p>
        </p:txBody>
      </p:sp>
    </p:spTree>
    <p:extLst>
      <p:ext uri="{BB962C8B-B14F-4D97-AF65-F5344CB8AC3E}">
        <p14:creationId xmlns:p14="http://schemas.microsoft.com/office/powerpoint/2010/main" val="3674856007"/>
      </p:ext>
    </p:extLst>
  </p:cSld>
  <p:clrMapOvr>
    <a:masterClrMapping/>
  </p:clrMapOvr>
  <mc:AlternateContent xmlns:mc="http://schemas.openxmlformats.org/markup-compatibility/2006" xmlns:p14="http://schemas.microsoft.com/office/powerpoint/2010/main">
    <mc:Choice Requires="p14">
      <p:transition spd="slow" p14:dur="2000" advTm="3542"/>
    </mc:Choice>
    <mc:Fallback xmlns="">
      <p:transition spd="slow" advTm="3542"/>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66320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9"/>
</p:tagLst>
</file>

<file path=ppt/tags/tag2.xml><?xml version="1.0" encoding="utf-8"?>
<p:tagLst xmlns:a="http://schemas.openxmlformats.org/drawingml/2006/main" xmlns:r="http://schemas.openxmlformats.org/officeDocument/2006/relationships" xmlns:p="http://schemas.openxmlformats.org/presentationml/2006/main">
  <p:tag name="TIMING" val="|9"/>
</p:tagLst>
</file>

<file path=ppt/tags/tag3.xml><?xml version="1.0" encoding="utf-8"?>
<p:tagLst xmlns:a="http://schemas.openxmlformats.org/drawingml/2006/main" xmlns:r="http://schemas.openxmlformats.org/officeDocument/2006/relationships" xmlns:p="http://schemas.openxmlformats.org/presentationml/2006/main">
  <p:tag name="TIMING" val="|28.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867</TotalTime>
  <Words>2401</Words>
  <Application>Microsoft Office PowerPoint</Application>
  <PresentationFormat>Custom</PresentationFormat>
  <Paragraphs>54</Paragraphs>
  <Slides>21</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&amp;quot</vt:lpstr>
      <vt:lpstr>Akhbar MT</vt:lpstr>
      <vt:lpstr>Arial</vt:lpstr>
      <vt:lpstr>Calibri</vt:lpstr>
      <vt:lpstr>Tahoma</vt:lpstr>
      <vt:lpstr>Times New Roman</vt:lpstr>
      <vt:lpstr>Office Theme</vt:lpstr>
      <vt:lpstr>1_Office Theme</vt:lpstr>
      <vt:lpstr>المحاضرة 11 الفكر التربوي في عمان 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من خطاب جلالة السلطان هيثم بن طارق المعظم (الخطاب الثاني):2020/2/23</vt:lpstr>
      <vt:lpstr>دمتم في حفظ الله ورعايته</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92</cp:revision>
  <dcterms:created xsi:type="dcterms:W3CDTF">2015-08-04T05:55:31Z</dcterms:created>
  <dcterms:modified xsi:type="dcterms:W3CDTF">2022-12-15T09:56:48Z</dcterms:modified>
</cp:coreProperties>
</file>